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29" r:id="rId2"/>
    <p:sldId id="363" r:id="rId3"/>
    <p:sldId id="632" r:id="rId4"/>
    <p:sldId id="631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070071-25D7-4692-B2C0-1AB906F5B3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4C9C1C6-7F53-4176-B67F-F94D791AE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F582163-DAE9-4BB9-B183-4E8CB02C3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21E67-87E9-4D1D-9FC3-F07515744033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E2E9993-1BD5-424A-B278-2E8264E3D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21EEE63-B915-4971-95FC-A21CCC3CB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9A1B5-A4BE-41FF-B182-E3348AC069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8803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3CB3C91-A617-4656-B235-17EAD024C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E7D5F69-47E3-46C5-9752-EC733FFA40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F84AFF3-8955-4300-A3FC-4875BC296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21E67-87E9-4D1D-9FC3-F07515744033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820B33D-185E-4CCC-B2FD-A85D0AAD7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AFF1653-75FA-4CC9-9F4B-F10A56F0A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9A1B5-A4BE-41FF-B182-E3348AC069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618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47B0EAE-375B-4FEE-89DB-5E0BD9FE9B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43D9D14-D5FF-421A-ABB5-74125DD407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B82BF2C-937C-45FE-82FA-7E48A9CB7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21E67-87E9-4D1D-9FC3-F07515744033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A0C991-B94F-42CE-832E-98F6CFEE6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86CF29F-B1F8-4056-BF73-A5EBABB36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9A1B5-A4BE-41FF-B182-E3348AC069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739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A455DC-7B57-42BE-9F6E-DCCF84A9E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C551B83-5665-462D-B661-8C10D1DC6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A23717A-DFC8-4A56-8A3F-C72B76E26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21E67-87E9-4D1D-9FC3-F07515744033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50B7D38-26C0-4A73-B488-A6733539C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09B5FD-CF9B-463C-BD09-16E60185C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9A1B5-A4BE-41FF-B182-E3348AC069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95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8ECF2C-B125-4C0C-AE11-B446393B0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3D2AC0E-DE39-4CC2-9AA7-0B360D0DC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21EEFAE-96DF-4F75-B063-0606B2090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21E67-87E9-4D1D-9FC3-F07515744033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2D9C8B2-3F0D-48D0-9953-3031C6EDA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4C383D-EC8F-47F9-B131-0166A97E0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9A1B5-A4BE-41FF-B182-E3348AC069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540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5CAD03-D5EB-44E2-83C5-C32377F4F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7BF7A20-080A-4A19-889C-A9E8D187ED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93E8C1C-ECB1-4B93-9ED4-686E984CE4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94EEEDD-883D-4992-9BB5-20EFD9183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21E67-87E9-4D1D-9FC3-F07515744033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94E861C-8BB0-467A-996F-7AAA0FFF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1C761C0-99C0-4E7B-BC8F-F49250F85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9A1B5-A4BE-41FF-B182-E3348AC069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9640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46920B8-D596-4FA5-989D-A86B25E62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47D94E9-A9E6-4730-9A34-21A9BE7A4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35B4B85-A83D-4695-8990-055FEB87A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0CAE640-2161-41F9-BB0B-1C2A7707C4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0E77B88-B07A-425C-AF08-BF5B3F1E22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1CFE61E-859A-4375-B815-35E46BB50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21E67-87E9-4D1D-9FC3-F07515744033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79079134-0A4F-4321-80F3-A24753830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88D26DE-3445-485A-BC44-72B2FA0A6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9A1B5-A4BE-41FF-B182-E3348AC069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7012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73D1F3-134E-4D8C-9DCC-A962807F1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5F2B041-E816-41F4-8C0D-3DF966E49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21E67-87E9-4D1D-9FC3-F07515744033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1575FA1-1A9A-4FC3-8FD6-0A3B8C273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6C64A298-D65C-4334-A6A0-20CC2C1BA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9A1B5-A4BE-41FF-B182-E3348AC069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613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CAB980E-BA63-4F12-983D-4EF433215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21E67-87E9-4D1D-9FC3-F07515744033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F56338F-F3B7-4D00-B932-313BF88B5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40FE0E9-20A0-4546-BC9F-5C91D71A1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9A1B5-A4BE-41FF-B182-E3348AC069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407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4347607-2E90-4716-A269-FC7E5B184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40AA13E-5246-4FEE-BBCC-8B23E9DF7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E1FA2B8-AF57-403A-87CC-070F6B806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2EAAA1D-6D13-4BCB-A66D-6F93DFF7A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21E67-87E9-4D1D-9FC3-F07515744033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FB2D7E-0569-4D7B-96E9-3B0452B71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2A6A27D-31CE-41AC-9796-9087B4E05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9A1B5-A4BE-41FF-B182-E3348AC069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5122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479CCC-81F7-4282-BD00-F2FDDEA88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C9201060-71C8-461A-A540-BE3E35652A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824B449-CD5D-41E1-A780-784193F32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ABA7F99-BA47-4153-A6C3-BA76CC2A8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21E67-87E9-4D1D-9FC3-F07515744033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CE90A46-36D0-40C5-861E-61C7312A8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7A94D18-6E27-4946-9AFC-446FC0891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9A1B5-A4BE-41FF-B182-E3348AC069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1857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16E561BD-597C-44F2-9CBE-C21B2DA68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26EB082-1708-4A0E-BBDF-DED1858E9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29BDBC2-3EB1-4F14-92A4-70A1A8227C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21E67-87E9-4D1D-9FC3-F07515744033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8007C77-A2C9-4FB2-A9F5-FB582C9C5A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FF53D1A-26CD-4602-85BF-1C3325A9C8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9A1B5-A4BE-41FF-B182-E3348AC0699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5888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E8377-F5EE-28D6-BDEB-FCCD5EB78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D4A64C1-7565-6F6C-661B-5F9CF6F2B18E}"/>
              </a:ext>
            </a:extLst>
          </p:cNvPr>
          <p:cNvSpPr/>
          <p:nvPr/>
        </p:nvSpPr>
        <p:spPr>
          <a:xfrm>
            <a:off x="1016000" y="1960232"/>
            <a:ext cx="10337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115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年度人才培育國際合作深化計畫構想書</a:t>
            </a:r>
            <a:endParaRPr kumimoji="0" lang="en-US" altLang="zh-TW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投影片編號版面配置區 3">
            <a:extLst>
              <a:ext uri="{FF2B5EF4-FFF2-40B4-BE49-F238E27FC236}">
                <a16:creationId xmlns:a16="http://schemas.microsoft.com/office/drawing/2014/main" id="{1A748102-5C6B-458B-9042-0CDE64F04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F6FB85C-2554-4D69-8938-947DEA86770C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7B62AE49-1C6A-4F59-B738-3BFC4A235CC5}"/>
              </a:ext>
            </a:extLst>
          </p:cNvPr>
          <p:cNvSpPr txBox="1"/>
          <p:nvPr/>
        </p:nvSpPr>
        <p:spPr>
          <a:xfrm>
            <a:off x="2615317" y="4214191"/>
            <a:ext cx="7366883" cy="1882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國際合作聯盟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系統：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合作領域：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申請系所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中心：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計畫主持人：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8003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2">
            <a:extLst>
              <a:ext uri="{FF2B5EF4-FFF2-40B4-BE49-F238E27FC236}">
                <a16:creationId xmlns:a16="http://schemas.microsoft.com/office/drawing/2014/main" id="{38A69012-0965-40DE-BC29-C74A11CADC62}"/>
              </a:ext>
            </a:extLst>
          </p:cNvPr>
          <p:cNvSpPr/>
          <p:nvPr/>
        </p:nvSpPr>
        <p:spPr>
          <a:xfrm>
            <a:off x="0" y="0"/>
            <a:ext cx="12193571" cy="145786"/>
          </a:xfrm>
          <a:prstGeom prst="rect">
            <a:avLst/>
          </a:prstGeom>
          <a:solidFill>
            <a:srgbClr val="F9B1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01AA9B41-4372-4D8D-8919-8958990AD8C9}"/>
              </a:ext>
            </a:extLst>
          </p:cNvPr>
          <p:cNvGrpSpPr/>
          <p:nvPr/>
        </p:nvGrpSpPr>
        <p:grpSpPr>
          <a:xfrm rot="16200000">
            <a:off x="6025288" y="686925"/>
            <a:ext cx="145787" cy="12196363"/>
            <a:chOff x="-1570" y="3980"/>
            <a:chExt cx="147358" cy="6858000"/>
          </a:xfrm>
        </p:grpSpPr>
        <p:sp>
          <p:nvSpPr>
            <p:cNvPr id="8" name="矩形 4">
              <a:extLst>
                <a:ext uri="{FF2B5EF4-FFF2-40B4-BE49-F238E27FC236}">
                  <a16:creationId xmlns:a16="http://schemas.microsoft.com/office/drawing/2014/main" id="{904C1A01-F679-4BBE-819A-F5E577A516E8}"/>
                </a:ext>
              </a:extLst>
            </p:cNvPr>
            <p:cNvSpPr/>
            <p:nvPr/>
          </p:nvSpPr>
          <p:spPr>
            <a:xfrm>
              <a:off x="-1570" y="3980"/>
              <a:ext cx="147356" cy="6858000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矩形 5">
              <a:extLst>
                <a:ext uri="{FF2B5EF4-FFF2-40B4-BE49-F238E27FC236}">
                  <a16:creationId xmlns:a16="http://schemas.microsoft.com/office/drawing/2014/main" id="{590AAAED-F9AD-4714-AAEE-21FC66C27924}"/>
                </a:ext>
              </a:extLst>
            </p:cNvPr>
            <p:cNvSpPr/>
            <p:nvPr/>
          </p:nvSpPr>
          <p:spPr>
            <a:xfrm>
              <a:off x="-1568" y="6466925"/>
              <a:ext cx="147356" cy="395055"/>
            </a:xfrm>
            <a:prstGeom prst="rect">
              <a:avLst/>
            </a:prstGeom>
            <a:solidFill>
              <a:srgbClr val="F9B1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5" name="內容版面配置區 14">
            <a:extLst>
              <a:ext uri="{FF2B5EF4-FFF2-40B4-BE49-F238E27FC236}">
                <a16:creationId xmlns:a16="http://schemas.microsoft.com/office/drawing/2014/main" id="{6C07CB71-99D2-462C-9C0B-BD52504F9E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814" y="779256"/>
            <a:ext cx="10704351" cy="5117285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簡報大綱：</a:t>
            </a:r>
            <a:endParaRPr lang="en-US" altLang="zh-TW" sz="2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lvl="0" indent="-514350">
              <a:lnSpc>
                <a:spcPct val="150000"/>
              </a:lnSpc>
              <a:buFont typeface="+mj-ea"/>
              <a:buAutoNum type="ea1ChtPeriod"/>
            </a:pP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計畫願景與目標</a:t>
            </a:r>
            <a:r>
              <a:rPr lang="en-US" altLang="zh-TW" sz="1800" b="1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800" b="1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背景、核心價值</a:t>
            </a:r>
            <a:endParaRPr lang="en-US" altLang="zh-TW" sz="2200" b="1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lnSpc>
                <a:spcPct val="150000"/>
              </a:lnSpc>
              <a:buFont typeface="+mj-ea"/>
              <a:buAutoNum type="ea1ChtPeriod"/>
            </a:pP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合作夥伴與合作架構</a:t>
            </a:r>
            <a:r>
              <a:rPr lang="zh-TW" altLang="zh-TW" sz="1800" b="1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／</a:t>
            </a:r>
            <a:r>
              <a:rPr lang="zh-TW" altLang="en-US" sz="1800" b="1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組成、優勢、重要性、互補性</a:t>
            </a:r>
            <a:endParaRPr lang="zh-TW" altLang="zh-TW" sz="1800" b="1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lvl="0" indent="-514350">
              <a:lnSpc>
                <a:spcPct val="150000"/>
              </a:lnSpc>
              <a:buFont typeface="+mj-ea"/>
              <a:buAutoNum type="ea1ChtPeriod"/>
            </a:pP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人才培育模式與交流機制</a:t>
            </a:r>
            <a:r>
              <a:rPr lang="en-US" altLang="zh-TW" sz="1800" b="1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800" b="1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培育對象、培育方式、雙向交流機制</a:t>
            </a:r>
            <a:endParaRPr lang="en-US" altLang="zh-TW" sz="1800" b="1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lvl="0" indent="-514350">
              <a:lnSpc>
                <a:spcPct val="150000"/>
              </a:lnSpc>
              <a:buFont typeface="+mj-ea"/>
              <a:buAutoNum type="ea1ChtPeriod"/>
            </a:pP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工作任務設計與執行策略</a:t>
            </a:r>
            <a:endParaRPr lang="zh-TW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lvl="0" indent="-514350">
              <a:lnSpc>
                <a:spcPct val="150000"/>
              </a:lnSpc>
              <a:buFont typeface="+mj-ea"/>
              <a:buAutoNum type="ea1ChtPeriod"/>
            </a:pP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預期成果與績效指標</a:t>
            </a:r>
            <a:endParaRPr lang="zh-TW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lvl="0" indent="-514350">
              <a:lnSpc>
                <a:spcPct val="150000"/>
              </a:lnSpc>
              <a:buFont typeface="+mj-ea"/>
              <a:buAutoNum type="ea1ChtPeriod"/>
            </a:pPr>
            <a:r>
              <a:rPr lang="zh-TW" altLang="zh-TW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經費及資源規劃與運用說明 </a:t>
            </a:r>
            <a:endParaRPr lang="zh-TW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投影片編號版面配置區 3">
            <a:extLst>
              <a:ext uri="{FF2B5EF4-FFF2-40B4-BE49-F238E27FC236}">
                <a16:creationId xmlns:a16="http://schemas.microsoft.com/office/drawing/2014/main" id="{7B3905AE-B9F4-444D-8991-0AD17307A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F6FB85C-2554-4D69-8938-947DEA86770C}" type="slidenum">
              <a:rPr lang="en-US" smtClean="0"/>
              <a:t>2</a:t>
            </a:fld>
            <a:endParaRPr lang="en-US" dirty="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D81CA939-F5E6-4945-B96B-5063C615B165}"/>
              </a:ext>
            </a:extLst>
          </p:cNvPr>
          <p:cNvSpPr txBox="1"/>
          <p:nvPr/>
        </p:nvSpPr>
        <p:spPr>
          <a:xfrm>
            <a:off x="3409244" y="225257"/>
            <a:ext cx="8636984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簡報主要內容以不超過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頁為原則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不含相關附件補充資料</a:t>
            </a:r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，可用中文或英文撰寫</a:t>
            </a:r>
          </a:p>
        </p:txBody>
      </p:sp>
    </p:spTree>
    <p:extLst>
      <p:ext uri="{BB962C8B-B14F-4D97-AF65-F5344CB8AC3E}">
        <p14:creationId xmlns:p14="http://schemas.microsoft.com/office/powerpoint/2010/main" val="253994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E8377-F5EE-28D6-BDEB-FCCD5EB78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D4A64C1-7565-6F6C-661B-5F9CF6F2B18E}"/>
              </a:ext>
            </a:extLst>
          </p:cNvPr>
          <p:cNvSpPr/>
          <p:nvPr/>
        </p:nvSpPr>
        <p:spPr>
          <a:xfrm>
            <a:off x="1016000" y="1203876"/>
            <a:ext cx="10337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2026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UAAT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International Collaboration Program for Talent Development</a:t>
            </a:r>
          </a:p>
          <a:p>
            <a:pPr lvl="0" algn="ctr">
              <a:defRPr/>
            </a:pPr>
            <a:r>
              <a:rPr lang="en-US" altLang="zh-TW" sz="4000" b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Project Proposal</a:t>
            </a:r>
            <a:endParaRPr kumimoji="0" lang="en-US" altLang="zh-TW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投影片編號版面配置區 3">
            <a:extLst>
              <a:ext uri="{FF2B5EF4-FFF2-40B4-BE49-F238E27FC236}">
                <a16:creationId xmlns:a16="http://schemas.microsoft.com/office/drawing/2014/main" id="{1A748102-5C6B-458B-9042-0CDE64F04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F6FB85C-2554-4D69-8938-947DEA86770C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7B62AE49-1C6A-4F59-B738-3BFC4A235CC5}"/>
              </a:ext>
            </a:extLst>
          </p:cNvPr>
          <p:cNvSpPr txBox="1"/>
          <p:nvPr/>
        </p:nvSpPr>
        <p:spPr>
          <a:xfrm>
            <a:off x="1983140" y="4044857"/>
            <a:ext cx="7366883" cy="1882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International Partner Alliance/System: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Collaboration Field: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Department/Center: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Project Lead (PI):</a:t>
            </a:r>
          </a:p>
        </p:txBody>
      </p:sp>
    </p:spTree>
    <p:extLst>
      <p:ext uri="{BB962C8B-B14F-4D97-AF65-F5344CB8AC3E}">
        <p14:creationId xmlns:p14="http://schemas.microsoft.com/office/powerpoint/2010/main" val="2236217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2">
            <a:extLst>
              <a:ext uri="{FF2B5EF4-FFF2-40B4-BE49-F238E27FC236}">
                <a16:creationId xmlns:a16="http://schemas.microsoft.com/office/drawing/2014/main" id="{38A69012-0965-40DE-BC29-C74A11CADC62}"/>
              </a:ext>
            </a:extLst>
          </p:cNvPr>
          <p:cNvSpPr/>
          <p:nvPr/>
        </p:nvSpPr>
        <p:spPr>
          <a:xfrm>
            <a:off x="0" y="0"/>
            <a:ext cx="12193571" cy="145786"/>
          </a:xfrm>
          <a:prstGeom prst="rect">
            <a:avLst/>
          </a:prstGeom>
          <a:solidFill>
            <a:srgbClr val="F9B1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7" name="Group 12">
            <a:extLst>
              <a:ext uri="{FF2B5EF4-FFF2-40B4-BE49-F238E27FC236}">
                <a16:creationId xmlns:a16="http://schemas.microsoft.com/office/drawing/2014/main" id="{01AA9B41-4372-4D8D-8919-8958990AD8C9}"/>
              </a:ext>
            </a:extLst>
          </p:cNvPr>
          <p:cNvGrpSpPr/>
          <p:nvPr/>
        </p:nvGrpSpPr>
        <p:grpSpPr>
          <a:xfrm rot="16200000">
            <a:off x="6025288" y="686925"/>
            <a:ext cx="145787" cy="12196363"/>
            <a:chOff x="-1570" y="3980"/>
            <a:chExt cx="147358" cy="6858000"/>
          </a:xfrm>
        </p:grpSpPr>
        <p:sp>
          <p:nvSpPr>
            <p:cNvPr id="8" name="矩形 4">
              <a:extLst>
                <a:ext uri="{FF2B5EF4-FFF2-40B4-BE49-F238E27FC236}">
                  <a16:creationId xmlns:a16="http://schemas.microsoft.com/office/drawing/2014/main" id="{904C1A01-F679-4BBE-819A-F5E577A516E8}"/>
                </a:ext>
              </a:extLst>
            </p:cNvPr>
            <p:cNvSpPr/>
            <p:nvPr/>
          </p:nvSpPr>
          <p:spPr>
            <a:xfrm>
              <a:off x="-1570" y="3980"/>
              <a:ext cx="147356" cy="6858000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矩形 5">
              <a:extLst>
                <a:ext uri="{FF2B5EF4-FFF2-40B4-BE49-F238E27FC236}">
                  <a16:creationId xmlns:a16="http://schemas.microsoft.com/office/drawing/2014/main" id="{590AAAED-F9AD-4714-AAEE-21FC66C27924}"/>
                </a:ext>
              </a:extLst>
            </p:cNvPr>
            <p:cNvSpPr/>
            <p:nvPr/>
          </p:nvSpPr>
          <p:spPr>
            <a:xfrm>
              <a:off x="-1568" y="6466925"/>
              <a:ext cx="147356" cy="395055"/>
            </a:xfrm>
            <a:prstGeom prst="rect">
              <a:avLst/>
            </a:prstGeom>
            <a:solidFill>
              <a:srgbClr val="F9B1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5" name="內容版面配置區 14">
            <a:extLst>
              <a:ext uri="{FF2B5EF4-FFF2-40B4-BE49-F238E27FC236}">
                <a16:creationId xmlns:a16="http://schemas.microsoft.com/office/drawing/2014/main" id="{6C07CB71-99D2-462C-9C0B-BD52504F9E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449" y="1371757"/>
            <a:ext cx="10704351" cy="5117285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US" altLang="zh-TW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Presentation Outline</a:t>
            </a:r>
            <a:r>
              <a:rPr lang="zh-TW" altLang="en-US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zh-TW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Project Vision and Objectives</a:t>
            </a:r>
          </a:p>
          <a:p>
            <a:pPr marL="514350" indent="-514350">
              <a:lnSpc>
                <a:spcPct val="150000"/>
              </a:lnSpc>
              <a:buFont typeface="+mj-ea"/>
              <a:buAutoNum type="arabicPeriod"/>
            </a:pPr>
            <a:r>
              <a:rPr lang="en-US" altLang="zh-TW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Partnership and Collaboration Framework</a:t>
            </a:r>
          </a:p>
          <a:p>
            <a:pPr marL="514350" indent="-514350">
              <a:lnSpc>
                <a:spcPct val="150000"/>
              </a:lnSpc>
              <a:buFont typeface="+mj-ea"/>
              <a:buAutoNum type="arabicPeriod"/>
            </a:pPr>
            <a:r>
              <a:rPr lang="en-US" altLang="zh-TW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Talent Development and Mobility</a:t>
            </a:r>
          </a:p>
          <a:p>
            <a:pPr marL="514350" indent="-514350">
              <a:lnSpc>
                <a:spcPct val="150000"/>
              </a:lnSpc>
              <a:buFont typeface="+mj-ea"/>
              <a:buAutoNum type="arabicPeriod"/>
            </a:pPr>
            <a:r>
              <a:rPr lang="en-US" altLang="zh-TW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Task Design and Implementation Strategy</a:t>
            </a:r>
          </a:p>
          <a:p>
            <a:pPr marL="514350" indent="-514350">
              <a:lnSpc>
                <a:spcPct val="150000"/>
              </a:lnSpc>
              <a:buFont typeface="+mj-ea"/>
              <a:buAutoNum type="arabicPeriod"/>
            </a:pPr>
            <a:r>
              <a:rPr lang="en-US" altLang="zh-TW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Expected Outcomes and KPIs</a:t>
            </a:r>
          </a:p>
          <a:p>
            <a:pPr marL="514350" indent="-514350">
              <a:lnSpc>
                <a:spcPct val="150000"/>
              </a:lnSpc>
              <a:buFont typeface="+mj-ea"/>
              <a:buAutoNum type="arabicPeriod"/>
            </a:pPr>
            <a:r>
              <a:rPr lang="en-US" altLang="zh-TW" sz="2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Budget and Resource Plan</a:t>
            </a:r>
            <a:endParaRPr lang="zh-TW" altLang="zh-TW" sz="2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投影片編號版面配置區 3">
            <a:extLst>
              <a:ext uri="{FF2B5EF4-FFF2-40B4-BE49-F238E27FC236}">
                <a16:creationId xmlns:a16="http://schemas.microsoft.com/office/drawing/2014/main" id="{7B3905AE-B9F4-444D-8991-0AD17307A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0F6FB85C-2554-4D69-8938-947DEA86770C}" type="slidenum">
              <a:rPr lang="en-US" smtClean="0"/>
              <a:t>4</a:t>
            </a:fld>
            <a:endParaRPr lang="en-US" dirty="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D81CA939-F5E6-4945-B96B-5063C615B165}"/>
              </a:ext>
            </a:extLst>
          </p:cNvPr>
          <p:cNvSpPr txBox="1"/>
          <p:nvPr/>
        </p:nvSpPr>
        <p:spPr>
          <a:xfrm>
            <a:off x="3996266" y="225257"/>
            <a:ext cx="8049961" cy="923330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The main presentation content should not exceed 10 slides in principle (excluding appendices and supplementary materials). The presentation may be prepared in either Chinese or English.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86325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203</Words>
  <Application>Microsoft Office PowerPoint</Application>
  <PresentationFormat>寬螢幕</PresentationFormat>
  <Paragraphs>31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CJ</dc:creator>
  <cp:lastModifiedBy>user</cp:lastModifiedBy>
  <cp:revision>14</cp:revision>
  <dcterms:created xsi:type="dcterms:W3CDTF">2025-05-02T04:57:05Z</dcterms:created>
  <dcterms:modified xsi:type="dcterms:W3CDTF">2026-06-25T01:07:15Z</dcterms:modified>
</cp:coreProperties>
</file>