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57" r:id="rId4"/>
    <p:sldId id="258" r:id="rId5"/>
    <p:sldId id="260" r:id="rId6"/>
    <p:sldId id="259" r:id="rId7"/>
    <p:sldId id="269" r:id="rId8"/>
    <p:sldId id="274" r:id="rId9"/>
    <p:sldId id="275" r:id="rId10"/>
    <p:sldId id="273" r:id="rId11"/>
    <p:sldId id="263" r:id="rId12"/>
    <p:sldId id="278" r:id="rId13"/>
    <p:sldId id="268" r:id="rId14"/>
    <p:sldId id="267" r:id="rId15"/>
    <p:sldId id="270" r:id="rId16"/>
    <p:sldId id="276" r:id="rId17"/>
    <p:sldId id="264" r:id="rId18"/>
    <p:sldId id="265" r:id="rId19"/>
    <p:sldId id="277" r:id="rId20"/>
    <p:sldId id="271" r:id="rId21"/>
    <p:sldId id="266" r:id="rId2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8080"/>
    <a:srgbClr val="CC66FF"/>
    <a:srgbClr val="FF5050"/>
    <a:srgbClr val="005A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8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9CC82-AE3D-46A7-BB2B-5098A61E6D63}" type="datetimeFigureOut">
              <a:rPr lang="zh-TW" altLang="en-US" smtClean="0"/>
              <a:pPr/>
              <a:t>2013/9/12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2BFA0-041E-41F0-93A8-688C3A59C38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TW" altLang="en-US" smtClean="0">
              <a:ea typeface="新細明體" charset="-120"/>
            </a:endParaRPr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A13DC5-BE22-4130-B7E5-B4DDD91DD42B}" type="slidenum">
              <a:rPr lang="en-US" altLang="zh-TW"/>
              <a:pPr/>
              <a:t>11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613" y="2130425"/>
            <a:ext cx="77724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2926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692150"/>
            <a:ext cx="2058988" cy="54006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29325" cy="54006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692150"/>
            <a:ext cx="8240713" cy="54006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692150"/>
            <a:ext cx="82296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29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新細明體" charset="-12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__2.doc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goodstock.ntnu.edu.tw/dstock/index.ph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628800"/>
            <a:ext cx="7772400" cy="2376264"/>
          </a:xfrm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altLang="zh-TW" sz="3600" dirty="0" smtClean="0"/>
              <a:t>102</a:t>
            </a:r>
            <a:r>
              <a:rPr lang="zh-TW" altLang="en-US" sz="3600" dirty="0" smtClean="0"/>
              <a:t>年度建教合作計畫業務說明會</a:t>
            </a: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zh-TW" altLang="en-US" sz="3600" dirty="0" smtClean="0"/>
              <a:t>國有公用財產產籍管理法規</a:t>
            </a:r>
            <a:br>
              <a:rPr lang="zh-TW" altLang="en-US" sz="3600" dirty="0" smtClean="0"/>
            </a:br>
            <a:r>
              <a:rPr lang="zh-TW" altLang="en-US" sz="3600" dirty="0" smtClean="0"/>
              <a:t>及校內財產</a:t>
            </a:r>
            <a:r>
              <a:rPr lang="zh-TW" altLang="en-US" sz="3600" dirty="0" smtClean="0"/>
              <a:t>管理</a:t>
            </a:r>
            <a:endParaRPr lang="zh-TW" altLang="zh-TW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/>
            <a:r>
              <a:rPr lang="zh-TW" altLang="en-US" dirty="0" smtClean="0"/>
              <a:t>資產經營管理組</a:t>
            </a:r>
            <a:endParaRPr lang="en-US" altLang="zh-TW" dirty="0" smtClean="0"/>
          </a:p>
          <a:p>
            <a:pPr algn="ctr" eaLnBrk="1" hangingPunct="1"/>
            <a:r>
              <a:rPr lang="zh-TW" altLang="en-US" dirty="0" smtClean="0"/>
              <a:t>陳蕾玲</a:t>
            </a:r>
            <a:endParaRPr lang="en-US" altLang="zh-TW" dirty="0" smtClean="0"/>
          </a:p>
          <a:p>
            <a:pPr algn="ctr" eaLnBrk="1" hangingPunct="1"/>
            <a:r>
              <a:rPr lang="en-US" altLang="zh-TW" dirty="0" smtClean="0"/>
              <a:t>102</a:t>
            </a:r>
            <a:r>
              <a:rPr lang="zh-TW" altLang="en-US" dirty="0" smtClean="0"/>
              <a:t>年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16</a:t>
            </a:r>
            <a:r>
              <a:rPr lang="zh-TW" altLang="en-US" dirty="0" smtClean="0"/>
              <a:t>日</a:t>
            </a:r>
            <a:endParaRPr lang="en-US" altLang="zh-TW" dirty="0" smtClean="0"/>
          </a:p>
        </p:txBody>
      </p:sp>
      <p:graphicFrame>
        <p:nvGraphicFramePr>
          <p:cNvPr id="5121" name="Object 9"/>
          <p:cNvGraphicFramePr>
            <a:graphicFrameLocks noChangeAspect="1"/>
          </p:cNvGraphicFramePr>
          <p:nvPr/>
        </p:nvGraphicFramePr>
        <p:xfrm>
          <a:off x="7164288" y="620688"/>
          <a:ext cx="1092200" cy="1092200"/>
        </p:xfrm>
        <a:graphic>
          <a:graphicData uri="http://schemas.openxmlformats.org/presentationml/2006/ole">
            <p:oleObj spid="_x0000_s5121" name="Image" r:id="rId3" imgW="457201" imgH="45720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179512" y="332656"/>
          <a:ext cx="4320480" cy="6336704"/>
        </p:xfrm>
        <a:graphic>
          <a:graphicData uri="http://schemas.openxmlformats.org/presentationml/2006/ole">
            <p:oleObj spid="_x0000_s18435" name="Document" r:id="rId3" imgW="5552493" imgH="7907428" progId="Word.Document.8">
              <p:embed/>
            </p:oleObj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/>
        </p:nvGraphicFramePr>
        <p:xfrm>
          <a:off x="4572000" y="332656"/>
          <a:ext cx="4343874" cy="5832648"/>
        </p:xfrm>
        <a:graphic>
          <a:graphicData uri="http://schemas.openxmlformats.org/presentationml/2006/ole">
            <p:oleObj spid="_x0000_s18437" name="Document" r:id="rId4" imgW="5425531" imgH="677579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223963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pPr algn="ctr"/>
            <a:r>
              <a:rPr lang="zh-TW" altLang="en-US" sz="3200" b="1" u="sng" dirty="0" smtClean="0">
                <a:solidFill>
                  <a:srgbClr val="C00000"/>
                </a:solidFill>
                <a:latin typeface="標楷體" pitchFamily="65" charset="-120"/>
              </a:rPr>
              <a:t>圖書</a:t>
            </a:r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</a:rPr>
              <a:t>登帳事宜</a:t>
            </a:r>
            <a:r>
              <a:rPr lang="en-US" altLang="zh-TW" sz="3200" b="1" dirty="0" smtClean="0">
                <a:solidFill>
                  <a:srgbClr val="C00000"/>
                </a:solidFill>
                <a:latin typeface="標楷體" pitchFamily="65" charset="-120"/>
              </a:rPr>
              <a:t/>
            </a:r>
            <a:br>
              <a:rPr lang="en-US" altLang="zh-TW" sz="3200" b="1" dirty="0" smtClean="0">
                <a:solidFill>
                  <a:srgbClr val="C00000"/>
                </a:solidFill>
                <a:latin typeface="標楷體" pitchFamily="65" charset="-120"/>
              </a:rPr>
            </a:br>
            <a:r>
              <a:rPr lang="zh-TW" altLang="en-US" sz="2000" b="1" dirty="0" smtClean="0">
                <a:solidFill>
                  <a:srgbClr val="000099"/>
                </a:solidFill>
                <a:latin typeface="標楷體" pitchFamily="65" charset="-120"/>
              </a:rPr>
              <a:t>（行政院主計處</a:t>
            </a:r>
            <a:r>
              <a:rPr lang="en-US" altLang="zh-TW" sz="2000" b="1" dirty="0" smtClean="0">
                <a:solidFill>
                  <a:srgbClr val="000099"/>
                </a:solidFill>
                <a:latin typeface="標楷體" pitchFamily="65" charset="-120"/>
              </a:rPr>
              <a:t>90</a:t>
            </a:r>
            <a:r>
              <a:rPr lang="zh-TW" altLang="en-US" sz="2000" b="1" dirty="0" smtClean="0">
                <a:solidFill>
                  <a:srgbClr val="000099"/>
                </a:solidFill>
                <a:latin typeface="標楷體" pitchFamily="65" charset="-120"/>
              </a:rPr>
              <a:t>年</a:t>
            </a:r>
            <a:r>
              <a:rPr lang="en-US" altLang="zh-TW" sz="2000" b="1" dirty="0" smtClean="0">
                <a:solidFill>
                  <a:srgbClr val="000099"/>
                </a:solidFill>
                <a:latin typeface="標楷體" pitchFamily="65" charset="-120"/>
              </a:rPr>
              <a:t>11</a:t>
            </a:r>
            <a:r>
              <a:rPr lang="zh-TW" altLang="en-US" sz="2000" b="1" dirty="0" smtClean="0">
                <a:solidFill>
                  <a:srgbClr val="000099"/>
                </a:solidFill>
                <a:latin typeface="標楷體" pitchFamily="65" charset="-120"/>
              </a:rPr>
              <a:t>月</a:t>
            </a:r>
            <a:r>
              <a:rPr lang="en-US" altLang="zh-TW" sz="2000" b="1" dirty="0" smtClean="0">
                <a:solidFill>
                  <a:srgbClr val="000099"/>
                </a:solidFill>
                <a:latin typeface="標楷體" pitchFamily="65" charset="-120"/>
              </a:rPr>
              <a:t>5</a:t>
            </a:r>
            <a:r>
              <a:rPr lang="zh-TW" altLang="en-US" sz="2000" b="1" dirty="0" smtClean="0">
                <a:solidFill>
                  <a:srgbClr val="000099"/>
                </a:solidFill>
                <a:latin typeface="標楷體" pitchFamily="65" charset="-120"/>
              </a:rPr>
              <a:t>日「研商財物標準分類相關事宜」會議紀錄）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060575"/>
            <a:ext cx="8064896" cy="4032250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pPr marL="804863" indent="-804863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TW" altLang="en-US" sz="2400" b="1" dirty="0" smtClean="0">
                <a:solidFill>
                  <a:srgbClr val="0000CC"/>
                </a:solidFill>
              </a:rPr>
              <a:t>決議</a:t>
            </a:r>
            <a:r>
              <a:rPr lang="zh-TW" altLang="en-US" sz="2400" b="1" dirty="0" smtClean="0">
                <a:solidFill>
                  <a:srgbClr val="0000CC"/>
                </a:solidFill>
                <a:latin typeface="標楷體" pitchFamily="65" charset="-120"/>
              </a:rPr>
              <a:t>：</a:t>
            </a:r>
          </a:p>
          <a:p>
            <a:pPr marL="804863" indent="-804863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TW" altLang="en-US" sz="2400" b="1" dirty="0" smtClean="0"/>
              <a:t>    一、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符合「圖書館法」</a:t>
            </a:r>
            <a:r>
              <a:rPr lang="zh-TW" altLang="en-US" sz="2400" b="1" dirty="0" smtClean="0"/>
              <a:t>第</a:t>
            </a:r>
            <a:r>
              <a:rPr lang="en-US" altLang="zh-TW" sz="2400" b="1" dirty="0" smtClean="0"/>
              <a:t>4</a:t>
            </a:r>
            <a:r>
              <a:rPr lang="zh-TW" altLang="en-US" sz="2400" b="1" dirty="0" smtClean="0"/>
              <a:t>條規定之圖書館，</a:t>
            </a:r>
            <a:r>
              <a:rPr lang="zh-TW" altLang="en-US" sz="2400" b="1" dirty="0" smtClean="0">
                <a:solidFill>
                  <a:srgbClr val="0000CC"/>
                </a:solidFill>
              </a:rPr>
              <a:t>其所購置之圖書皆列為財產</a:t>
            </a:r>
            <a:r>
              <a:rPr lang="zh-TW" altLang="en-US" sz="2400" b="1" dirty="0" smtClean="0"/>
              <a:t>，至其所購置之雜誌，經圖書館認定，具有典藏價值者，列為財產，否則依「財物標準分類」有關財產與非財產之規定辦理。</a:t>
            </a:r>
            <a:r>
              <a:rPr lang="en-US" altLang="zh-TW" sz="2400" b="1" dirty="0" smtClean="0">
                <a:solidFill>
                  <a:srgbClr val="0000CC"/>
                </a:solidFill>
              </a:rPr>
              <a:t>(</a:t>
            </a:r>
            <a:r>
              <a:rPr lang="zh-TW" altLang="en-US" sz="2400" b="1" dirty="0" smtClean="0">
                <a:solidFill>
                  <a:srgbClr val="0000CC"/>
                </a:solidFill>
              </a:rPr>
              <a:t>圖書館法主管機關為教育部</a:t>
            </a:r>
            <a:r>
              <a:rPr lang="en-US" altLang="zh-TW" sz="2400" b="1" dirty="0" smtClean="0">
                <a:solidFill>
                  <a:srgbClr val="0000CC"/>
                </a:solidFill>
              </a:rPr>
              <a:t>)</a:t>
            </a:r>
          </a:p>
          <a:p>
            <a:pPr marL="804863" indent="-804863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TW" sz="2400" b="1" dirty="0" smtClean="0"/>
              <a:t>    </a:t>
            </a:r>
            <a:r>
              <a:rPr lang="zh-TW" altLang="en-US" sz="2400" b="1" dirty="0" smtClean="0"/>
              <a:t>二、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其他機關或</a:t>
            </a:r>
            <a:r>
              <a:rPr lang="zh-TW" altLang="en-US" sz="2400" b="1" u="sng" dirty="0" smtClean="0">
                <a:solidFill>
                  <a:srgbClr val="C00000"/>
                </a:solidFill>
              </a:rPr>
              <a:t>非「圖書館法」</a:t>
            </a:r>
            <a:r>
              <a:rPr lang="zh-TW" altLang="en-US" sz="2400" b="1" dirty="0" smtClean="0"/>
              <a:t>所規範之圖書館、圖書室或閱覽室等，其所購置之圖書，</a:t>
            </a:r>
            <a:r>
              <a:rPr lang="zh-TW" altLang="en-US" sz="2400" b="1" dirty="0" smtClean="0">
                <a:solidFill>
                  <a:srgbClr val="0000CC"/>
                </a:solidFill>
              </a:rPr>
              <a:t>依現行「財物標準分類」有關財產與非財產之規定辦理</a:t>
            </a:r>
            <a:r>
              <a:rPr lang="zh-TW" altLang="en-US" sz="2400" b="1" dirty="0" smtClean="0"/>
              <a:t>。</a:t>
            </a:r>
            <a:endParaRPr lang="zh-TW" altLang="en-US" sz="2400" b="1" dirty="0" smtClean="0">
              <a:latin typeface="標楷體" pitchFamily="65" charset="-120"/>
            </a:endParaRPr>
          </a:p>
          <a:p>
            <a:pPr marL="804863" indent="-804863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TW" altLang="en-US" sz="2400" b="1" dirty="0" smtClean="0"/>
              <a:t>    三、「財物標準分類」之各項圖書屬雜項設備，配合實際情況，其最低使用年限均由</a:t>
            </a:r>
            <a:r>
              <a:rPr lang="en-US" altLang="zh-TW" sz="2400" b="1" dirty="0" smtClean="0"/>
              <a:t>5</a:t>
            </a:r>
            <a:r>
              <a:rPr lang="zh-TW" altLang="en-US" sz="2400" b="1" dirty="0" smtClean="0"/>
              <a:t>年改為</a:t>
            </a:r>
            <a:r>
              <a:rPr lang="en-US" altLang="zh-TW" sz="2400" b="1" dirty="0" smtClean="0"/>
              <a:t>3</a:t>
            </a:r>
            <a:r>
              <a:rPr lang="zh-TW" altLang="en-US" sz="2400" b="1" dirty="0" smtClean="0"/>
              <a:t>年。</a:t>
            </a:r>
            <a:r>
              <a:rPr lang="zh-TW" altLang="en-US" sz="2400" b="1" dirty="0" smtClean="0">
                <a:latin typeface="標楷體" pitchFamily="65" charset="-120"/>
              </a:rPr>
              <a:t>  </a:t>
            </a:r>
          </a:p>
          <a:p>
            <a:pPr marL="0" indent="0">
              <a:buFontTx/>
              <a:buNone/>
              <a:defRPr/>
            </a:pPr>
            <a:endParaRPr lang="zh-TW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35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財產增加流程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5" name="Rectangle 2055"/>
          <p:cNvSpPr>
            <a:spLocks noChangeArrowheads="1"/>
          </p:cNvSpPr>
          <p:nvPr/>
        </p:nvSpPr>
        <p:spPr bwMode="auto">
          <a:xfrm>
            <a:off x="3779912" y="1196752"/>
            <a:ext cx="1152128" cy="42024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b="1" dirty="0">
                <a:latin typeface="Times New Roman" charset="0"/>
              </a:rPr>
              <a:t>增置財產</a:t>
            </a:r>
          </a:p>
        </p:txBody>
      </p:sp>
      <p:sp>
        <p:nvSpPr>
          <p:cNvPr id="6" name="Line 2056"/>
          <p:cNvSpPr>
            <a:spLocks noChangeShapeType="1"/>
          </p:cNvSpPr>
          <p:nvPr/>
        </p:nvSpPr>
        <p:spPr bwMode="auto">
          <a:xfrm>
            <a:off x="4355976" y="1628800"/>
            <a:ext cx="0" cy="182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7" name="Rectangle 2057"/>
          <p:cNvSpPr>
            <a:spLocks noChangeArrowheads="1"/>
          </p:cNvSpPr>
          <p:nvPr/>
        </p:nvSpPr>
        <p:spPr bwMode="auto">
          <a:xfrm>
            <a:off x="611560" y="1844824"/>
            <a:ext cx="7128792" cy="2880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 smtClean="0">
                <a:latin typeface="Times New Roman" charset="0"/>
              </a:rPr>
              <a:t>使用單位</a:t>
            </a:r>
            <a:r>
              <a:rPr kumimoji="0" lang="zh-TW" altLang="en-US" sz="1600" b="1" dirty="0">
                <a:latin typeface="Times New Roman" charset="0"/>
              </a:rPr>
              <a:t>根據發票、單據、圖說</a:t>
            </a:r>
            <a:r>
              <a:rPr kumimoji="0" lang="zh-TW" altLang="en-US" sz="1600" b="1" dirty="0" smtClean="0">
                <a:latin typeface="Times New Roman" charset="0"/>
              </a:rPr>
              <a:t>文件、財物規格表等</a:t>
            </a:r>
            <a:r>
              <a:rPr kumimoji="0" lang="zh-TW" altLang="en-US" sz="1600" b="1" dirty="0">
                <a:latin typeface="Times New Roman" charset="0"/>
              </a:rPr>
              <a:t>填造財產增加單一式三份</a:t>
            </a:r>
          </a:p>
        </p:txBody>
      </p:sp>
      <p:sp>
        <p:nvSpPr>
          <p:cNvPr id="8" name="Line 2058"/>
          <p:cNvSpPr>
            <a:spLocks noChangeShapeType="1"/>
          </p:cNvSpPr>
          <p:nvPr/>
        </p:nvSpPr>
        <p:spPr bwMode="auto">
          <a:xfrm>
            <a:off x="4355976" y="2132856"/>
            <a:ext cx="0" cy="182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9" name="Rectangle 2059"/>
          <p:cNvSpPr>
            <a:spLocks noChangeArrowheads="1"/>
          </p:cNvSpPr>
          <p:nvPr/>
        </p:nvSpPr>
        <p:spPr bwMode="auto">
          <a:xfrm>
            <a:off x="611560" y="2348880"/>
            <a:ext cx="7128792" cy="266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>
                <a:latin typeface="Times New Roman" charset="0"/>
              </a:rPr>
              <a:t>使用</a:t>
            </a:r>
            <a:r>
              <a:rPr kumimoji="0" lang="zh-TW" altLang="en-US" sz="1600" b="1" dirty="0" smtClean="0">
                <a:latin typeface="Times New Roman" charset="0"/>
              </a:rPr>
              <a:t>單位財產管理人、單位主管、使用人簽章</a:t>
            </a:r>
            <a:endParaRPr kumimoji="0" lang="en-US" altLang="zh-TW" sz="1600" b="1" dirty="0">
              <a:latin typeface="Times New Roman" charset="0"/>
            </a:endParaRPr>
          </a:p>
        </p:txBody>
      </p:sp>
      <p:sp>
        <p:nvSpPr>
          <p:cNvPr id="10" name="Line 2060"/>
          <p:cNvSpPr>
            <a:spLocks noChangeShapeType="1"/>
          </p:cNvSpPr>
          <p:nvPr/>
        </p:nvSpPr>
        <p:spPr bwMode="auto">
          <a:xfrm>
            <a:off x="4355976" y="2636912"/>
            <a:ext cx="0" cy="184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11" name="Rectangle 2061"/>
          <p:cNvSpPr>
            <a:spLocks noChangeArrowheads="1"/>
          </p:cNvSpPr>
          <p:nvPr/>
        </p:nvSpPr>
        <p:spPr bwMode="auto">
          <a:xfrm>
            <a:off x="611560" y="3356992"/>
            <a:ext cx="7128792" cy="2936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 smtClean="0">
                <a:latin typeface="Times New Roman" charset="0"/>
              </a:rPr>
              <a:t>主計室審核經費來源、會計</a:t>
            </a:r>
            <a:r>
              <a:rPr kumimoji="0" lang="zh-TW" altLang="en-US" sz="1600" b="1" dirty="0">
                <a:latin typeface="Times New Roman" charset="0"/>
              </a:rPr>
              <a:t>科目，簽製傳票並填製註傳票號數</a:t>
            </a:r>
          </a:p>
          <a:p>
            <a:pPr algn="ctr" eaLnBrk="0" hangingPunct="0"/>
            <a:endParaRPr kumimoji="0" lang="en-US" altLang="zh-TW" sz="1200" b="1" dirty="0">
              <a:latin typeface="Times New Roman" charset="0"/>
            </a:endParaRPr>
          </a:p>
        </p:txBody>
      </p:sp>
      <p:sp>
        <p:nvSpPr>
          <p:cNvPr id="12" name="Line 2062"/>
          <p:cNvSpPr>
            <a:spLocks noChangeShapeType="1"/>
          </p:cNvSpPr>
          <p:nvPr/>
        </p:nvSpPr>
        <p:spPr bwMode="auto">
          <a:xfrm>
            <a:off x="4355976" y="3140968"/>
            <a:ext cx="0" cy="184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13" name="Rectangle 2063"/>
          <p:cNvSpPr>
            <a:spLocks noChangeArrowheads="1"/>
          </p:cNvSpPr>
          <p:nvPr/>
        </p:nvSpPr>
        <p:spPr bwMode="auto">
          <a:xfrm>
            <a:off x="611560" y="2852936"/>
            <a:ext cx="7128792" cy="2936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 smtClean="0">
                <a:latin typeface="Times New Roman" charset="0"/>
              </a:rPr>
              <a:t>資產經營管理組審核財產</a:t>
            </a:r>
            <a:r>
              <a:rPr kumimoji="0" lang="zh-TW" altLang="en-US" sz="1600" b="1" dirty="0">
                <a:latin typeface="Times New Roman" charset="0"/>
              </a:rPr>
              <a:t>編號、使用</a:t>
            </a:r>
            <a:r>
              <a:rPr kumimoji="0" lang="zh-TW" altLang="en-US" sz="1600" b="1" dirty="0" smtClean="0">
                <a:latin typeface="Times New Roman" charset="0"/>
              </a:rPr>
              <a:t>年限、登記資料</a:t>
            </a:r>
            <a:r>
              <a:rPr kumimoji="0" lang="zh-TW" altLang="en-US" sz="1200" b="1" dirty="0" smtClean="0">
                <a:latin typeface="Times New Roman" charset="0"/>
              </a:rPr>
              <a:t>（</a:t>
            </a:r>
            <a:r>
              <a:rPr kumimoji="0" lang="zh-TW" altLang="en-US" sz="1200" b="1" dirty="0">
                <a:latin typeface="Times New Roman" charset="0"/>
              </a:rPr>
              <a:t>殘值、折舊方式）</a:t>
            </a:r>
            <a:endParaRPr kumimoji="0" lang="zh-TW" altLang="en-US" sz="1600" b="1" dirty="0">
              <a:latin typeface="Times New Roman" charset="0"/>
            </a:endParaRPr>
          </a:p>
        </p:txBody>
      </p:sp>
      <p:sp>
        <p:nvSpPr>
          <p:cNvPr id="14" name="Line 2064"/>
          <p:cNvSpPr>
            <a:spLocks noChangeShapeType="1"/>
          </p:cNvSpPr>
          <p:nvPr/>
        </p:nvSpPr>
        <p:spPr bwMode="auto">
          <a:xfrm>
            <a:off x="1961207" y="3762400"/>
            <a:ext cx="0" cy="184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15" name="Rectangle 2065"/>
          <p:cNvSpPr>
            <a:spLocks noChangeArrowheads="1"/>
          </p:cNvSpPr>
          <p:nvPr/>
        </p:nvSpPr>
        <p:spPr bwMode="auto">
          <a:xfrm>
            <a:off x="611560" y="3952900"/>
            <a:ext cx="2054497" cy="6397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kumimoji="0" lang="zh-TW" altLang="en-US" sz="1600" b="1" dirty="0" smtClean="0">
                <a:latin typeface="Times New Roman" charset="0"/>
              </a:rPr>
              <a:t>主計單位</a:t>
            </a:r>
            <a:endParaRPr kumimoji="0" lang="en-US" altLang="zh-TW" sz="1600" b="1" dirty="0" smtClean="0">
              <a:latin typeface="Times New Roman" charset="0"/>
            </a:endParaRPr>
          </a:p>
          <a:p>
            <a:pPr algn="ctr" eaLnBrk="0" hangingPunct="0"/>
            <a:r>
              <a:rPr kumimoji="0" lang="zh-TW" altLang="en-US" sz="1600" b="1" dirty="0" smtClean="0">
                <a:latin typeface="Times New Roman" charset="0"/>
              </a:rPr>
              <a:t>抽存第二聯登記</a:t>
            </a:r>
            <a:endParaRPr kumimoji="0" lang="zh-TW" altLang="en-US" sz="1600" b="1" dirty="0">
              <a:latin typeface="Times New Roman" charset="0"/>
            </a:endParaRPr>
          </a:p>
        </p:txBody>
      </p:sp>
      <p:sp>
        <p:nvSpPr>
          <p:cNvPr id="16" name="Rectangle 2066"/>
          <p:cNvSpPr>
            <a:spLocks noChangeArrowheads="1"/>
          </p:cNvSpPr>
          <p:nvPr/>
        </p:nvSpPr>
        <p:spPr bwMode="auto">
          <a:xfrm>
            <a:off x="3313757" y="3933850"/>
            <a:ext cx="1752600" cy="682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kumimoji="0" lang="zh-TW" altLang="en-US" sz="1600" b="1" dirty="0" smtClean="0">
                <a:latin typeface="Times New Roman" charset="0"/>
              </a:rPr>
              <a:t>財產管理單位</a:t>
            </a:r>
            <a:endParaRPr kumimoji="0" lang="en-US" altLang="zh-TW" sz="1600" b="1" dirty="0" smtClean="0">
              <a:latin typeface="Times New Roman" charset="0"/>
            </a:endParaRPr>
          </a:p>
          <a:p>
            <a:pPr algn="ctr" eaLnBrk="0" hangingPunct="0"/>
            <a:r>
              <a:rPr kumimoji="0" lang="zh-TW" altLang="en-US" sz="1600" b="1" dirty="0" smtClean="0">
                <a:latin typeface="Times New Roman" charset="0"/>
              </a:rPr>
              <a:t>抽存第一聯審核</a:t>
            </a:r>
          </a:p>
          <a:p>
            <a:pPr algn="ctr" eaLnBrk="0" hangingPunct="0"/>
            <a:endParaRPr kumimoji="0" lang="zh-TW" altLang="en-US" sz="1600" b="1" dirty="0">
              <a:latin typeface="Times New Roman" charset="0"/>
            </a:endParaRPr>
          </a:p>
        </p:txBody>
      </p:sp>
      <p:sp>
        <p:nvSpPr>
          <p:cNvPr id="17" name="Rectangle 2067"/>
          <p:cNvSpPr>
            <a:spLocks noChangeArrowheads="1"/>
          </p:cNvSpPr>
          <p:nvPr/>
        </p:nvSpPr>
        <p:spPr bwMode="auto">
          <a:xfrm>
            <a:off x="5723582" y="3957663"/>
            <a:ext cx="1795463" cy="654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kumimoji="0" lang="zh-TW" altLang="en-US" sz="1600" b="1" dirty="0">
                <a:latin typeface="Times New Roman" charset="0"/>
              </a:rPr>
              <a:t>使用</a:t>
            </a:r>
            <a:r>
              <a:rPr kumimoji="0" lang="zh-TW" altLang="en-US" sz="1600" b="1" dirty="0" smtClean="0">
                <a:latin typeface="Times New Roman" charset="0"/>
              </a:rPr>
              <a:t>單位</a:t>
            </a:r>
            <a:endParaRPr kumimoji="0" lang="en-US" altLang="zh-TW" sz="1600" b="1" dirty="0" smtClean="0">
              <a:latin typeface="Times New Roman" charset="0"/>
            </a:endParaRPr>
          </a:p>
          <a:p>
            <a:pPr algn="ctr" eaLnBrk="0" hangingPunct="0"/>
            <a:r>
              <a:rPr kumimoji="0" lang="zh-TW" altLang="en-US" sz="1600" b="1" dirty="0" smtClean="0">
                <a:latin typeface="Times New Roman" charset="0"/>
              </a:rPr>
              <a:t>抽</a:t>
            </a:r>
            <a:r>
              <a:rPr kumimoji="0" lang="zh-TW" altLang="en-US" sz="1600" b="1" dirty="0">
                <a:latin typeface="Times New Roman" charset="0"/>
              </a:rPr>
              <a:t>存第三聯存查</a:t>
            </a:r>
          </a:p>
        </p:txBody>
      </p:sp>
      <p:sp>
        <p:nvSpPr>
          <p:cNvPr id="18" name="Rectangle 2069"/>
          <p:cNvSpPr>
            <a:spLocks noChangeArrowheads="1"/>
          </p:cNvSpPr>
          <p:nvPr/>
        </p:nvSpPr>
        <p:spPr bwMode="auto">
          <a:xfrm>
            <a:off x="3347864" y="4869160"/>
            <a:ext cx="1760984" cy="548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>
                <a:latin typeface="Times New Roman" charset="0"/>
              </a:rPr>
              <a:t>登記財產帳</a:t>
            </a:r>
            <a:r>
              <a:rPr kumimoji="0" lang="zh-TW" altLang="en-US" sz="1600" b="1" dirty="0" smtClean="0">
                <a:latin typeface="Times New Roman" charset="0"/>
              </a:rPr>
              <a:t>卡</a:t>
            </a:r>
            <a:endParaRPr kumimoji="0" lang="en-US" altLang="zh-TW" sz="1600" b="1" dirty="0" smtClean="0">
              <a:latin typeface="Times New Roman" charset="0"/>
            </a:endParaRPr>
          </a:p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 smtClean="0">
                <a:latin typeface="Times New Roman" charset="0"/>
              </a:rPr>
              <a:t>列印財產標籤</a:t>
            </a:r>
            <a:endParaRPr kumimoji="0" lang="zh-TW" altLang="en-US" sz="1600" b="1" dirty="0">
              <a:latin typeface="Times New Roman" charset="0"/>
            </a:endParaRPr>
          </a:p>
        </p:txBody>
      </p:sp>
      <p:sp>
        <p:nvSpPr>
          <p:cNvPr id="20" name="Rectangle 2071"/>
          <p:cNvSpPr>
            <a:spLocks noChangeArrowheads="1"/>
          </p:cNvSpPr>
          <p:nvPr/>
        </p:nvSpPr>
        <p:spPr bwMode="auto">
          <a:xfrm>
            <a:off x="5796136" y="5013176"/>
            <a:ext cx="1800201" cy="314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kumimoji="0" lang="zh-TW" altLang="en-US" sz="1600" b="1" dirty="0">
                <a:latin typeface="新細明體" charset="-120"/>
              </a:rPr>
              <a:t>黏貼財產</a:t>
            </a:r>
            <a:r>
              <a:rPr kumimoji="0" lang="zh-TW" altLang="en-US" sz="1600" b="1" dirty="0" smtClean="0">
                <a:latin typeface="新細明體" charset="-120"/>
              </a:rPr>
              <a:t>標籤</a:t>
            </a:r>
            <a:endParaRPr kumimoji="0" lang="en-US" altLang="zh-TW" sz="1600" b="1" dirty="0">
              <a:latin typeface="新細明體" charset="-120"/>
            </a:endParaRPr>
          </a:p>
        </p:txBody>
      </p:sp>
      <p:sp>
        <p:nvSpPr>
          <p:cNvPr id="21" name="Line 2073"/>
          <p:cNvSpPr>
            <a:spLocks noChangeShapeType="1"/>
          </p:cNvSpPr>
          <p:nvPr/>
        </p:nvSpPr>
        <p:spPr bwMode="auto">
          <a:xfrm>
            <a:off x="5109220" y="4252938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22" name="Line 2074"/>
          <p:cNvSpPr>
            <a:spLocks noChangeShapeType="1"/>
          </p:cNvSpPr>
          <p:nvPr/>
        </p:nvSpPr>
        <p:spPr bwMode="auto">
          <a:xfrm>
            <a:off x="2704157" y="42624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23" name="Line 2075"/>
          <p:cNvSpPr>
            <a:spLocks noChangeShapeType="1"/>
          </p:cNvSpPr>
          <p:nvPr/>
        </p:nvSpPr>
        <p:spPr bwMode="auto">
          <a:xfrm>
            <a:off x="4139952" y="4653136"/>
            <a:ext cx="0" cy="184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24" name="Line 2073"/>
          <p:cNvSpPr>
            <a:spLocks noChangeShapeType="1"/>
          </p:cNvSpPr>
          <p:nvPr/>
        </p:nvSpPr>
        <p:spPr bwMode="auto">
          <a:xfrm>
            <a:off x="5148064" y="5157192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zh-TW" altLang="en-US" b="1"/>
          </a:p>
        </p:txBody>
      </p:sp>
      <p:sp>
        <p:nvSpPr>
          <p:cNvPr id="25" name="Line 2075"/>
          <p:cNvSpPr>
            <a:spLocks noChangeShapeType="1"/>
          </p:cNvSpPr>
          <p:nvPr/>
        </p:nvSpPr>
        <p:spPr bwMode="auto">
          <a:xfrm>
            <a:off x="6516216" y="4653136"/>
            <a:ext cx="0" cy="28803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校內經費</a:t>
            </a:r>
            <a:r>
              <a:rPr lang="zh-TW" altLang="zh-TW" b="1" dirty="0" smtClean="0"/>
              <a:t>財物類核銷</a:t>
            </a:r>
            <a:r>
              <a:rPr lang="en-US" altLang="zh-TW" b="1" dirty="0" smtClean="0"/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484313"/>
            <a:ext cx="8568952" cy="4608512"/>
          </a:xfrm>
        </p:spPr>
        <p:txBody>
          <a:bodyPr/>
          <a:lstStyle/>
          <a:p>
            <a:pPr lvl="0">
              <a:buNone/>
            </a:pPr>
            <a:r>
              <a:rPr lang="zh-TW" altLang="zh-TW" sz="2400" b="1" dirty="0" smtClean="0"/>
              <a:t>電腦軟體</a:t>
            </a:r>
            <a:endParaRPr lang="en-US" altLang="zh-TW" sz="2400" b="1" dirty="0" smtClean="0"/>
          </a:p>
          <a:p>
            <a:pPr lvl="0">
              <a:buNone/>
            </a:pPr>
            <a:r>
              <a:rPr lang="zh-TW" altLang="en-US" sz="2400" dirty="0" smtClean="0"/>
              <a:t>     </a:t>
            </a:r>
            <a:r>
              <a:rPr lang="zh-TW" altLang="zh-TW" sz="2400" dirty="0" smtClean="0"/>
              <a:t>填</a:t>
            </a:r>
            <a:r>
              <a:rPr lang="zh-TW" altLang="en-US" sz="2400" dirty="0" smtClean="0"/>
              <a:t>造</a:t>
            </a:r>
            <a:r>
              <a:rPr lang="zh-TW" altLang="zh-TW" sz="2400" b="1" u="sng" dirty="0" smtClean="0"/>
              <a:t>軟體保管單</a:t>
            </a:r>
            <a:r>
              <a:rPr lang="zh-TW" altLang="zh-TW" sz="2400" dirty="0" smtClean="0"/>
              <a:t>。</a:t>
            </a:r>
            <a:r>
              <a:rPr lang="zh-TW" altLang="en-US" sz="2400" dirty="0" smtClean="0"/>
              <a:t>（依軟體性質、單價、使用權有不同認定）</a:t>
            </a:r>
            <a:endParaRPr lang="en-US" altLang="zh-TW" sz="2400" dirty="0" smtClean="0"/>
          </a:p>
          <a:p>
            <a:pPr lvl="0">
              <a:buNone/>
            </a:pPr>
            <a:endParaRPr lang="en-US" altLang="zh-TW" sz="2400" dirty="0" smtClean="0"/>
          </a:p>
          <a:p>
            <a:pPr>
              <a:buNone/>
            </a:pPr>
            <a:r>
              <a:rPr lang="zh-TW" altLang="zh-TW" sz="2800" b="1" dirty="0" smtClean="0"/>
              <a:t>物品</a:t>
            </a:r>
          </a:p>
          <a:p>
            <a:pPr lvl="0"/>
            <a:r>
              <a:rPr lang="zh-TW" altLang="zh-TW" sz="2400" b="1" dirty="0" smtClean="0">
                <a:solidFill>
                  <a:srgbClr val="FF0000"/>
                </a:solidFill>
              </a:rPr>
              <a:t>非消耗品：</a:t>
            </a:r>
          </a:p>
          <a:p>
            <a:pPr lvl="0">
              <a:buNone/>
            </a:pPr>
            <a:r>
              <a:rPr lang="zh-TW" altLang="en-US" sz="2000" dirty="0" smtClean="0"/>
              <a:t>     </a:t>
            </a:r>
            <a:r>
              <a:rPr lang="zh-TW" altLang="zh-TW" sz="2000" dirty="0" smtClean="0"/>
              <a:t>非消耗品增加：單價二千元以上、一萬元以下，須填</a:t>
            </a:r>
            <a:r>
              <a:rPr lang="zh-TW" altLang="en-US" sz="2000" dirty="0" smtClean="0"/>
              <a:t>造</a:t>
            </a:r>
            <a:r>
              <a:rPr lang="zh-TW" altLang="zh-TW" sz="2000" b="1" u="sng" dirty="0" smtClean="0"/>
              <a:t>非消耗品增加單</a:t>
            </a:r>
            <a:r>
              <a:rPr lang="zh-TW" altLang="zh-TW" sz="2000" dirty="0" smtClean="0"/>
              <a:t>。</a:t>
            </a:r>
          </a:p>
          <a:p>
            <a:pPr lvl="0">
              <a:buNone/>
            </a:pPr>
            <a:r>
              <a:rPr lang="zh-TW" altLang="en-US" sz="2000" dirty="0" smtClean="0"/>
              <a:t>     </a:t>
            </a:r>
            <a:r>
              <a:rPr lang="zh-TW" altLang="zh-TW" sz="2000" dirty="0" smtClean="0"/>
              <a:t>非消耗品自行列管：單價二千元以下物品，由各單位自行列管。</a:t>
            </a:r>
          </a:p>
          <a:p>
            <a:pPr lvl="0"/>
            <a:r>
              <a:rPr lang="zh-TW" altLang="zh-TW" sz="2400" b="1" dirty="0" smtClean="0">
                <a:solidFill>
                  <a:srgbClr val="FF0000"/>
                </a:solidFill>
              </a:rPr>
              <a:t>消耗品：</a:t>
            </a:r>
            <a:endParaRPr lang="en-US" altLang="zh-TW" sz="2400" b="1" dirty="0" smtClean="0"/>
          </a:p>
          <a:p>
            <a:pPr lvl="0">
              <a:buNone/>
            </a:pPr>
            <a:r>
              <a:rPr lang="zh-TW" altLang="en-US" sz="2000" dirty="0" smtClean="0"/>
              <a:t>      無須列帳。</a:t>
            </a:r>
            <a:endParaRPr lang="zh-TW" altLang="zh-TW" sz="2000" dirty="0" smtClean="0"/>
          </a:p>
          <a:p>
            <a:pPr lvl="0"/>
            <a:endParaRPr lang="zh-TW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校內經費</a:t>
            </a:r>
            <a:r>
              <a:rPr lang="zh-TW" altLang="zh-TW" b="1" dirty="0" smtClean="0"/>
              <a:t>財物類核銷</a:t>
            </a:r>
            <a:r>
              <a:rPr lang="en-US" altLang="zh-TW" b="1" dirty="0" smtClean="0"/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zh-TW" sz="2800" b="1" dirty="0" smtClean="0"/>
              <a:t>頂大</a:t>
            </a:r>
            <a:r>
              <a:rPr lang="zh-TW" altLang="en-US" sz="2800" b="1" dirty="0" smtClean="0"/>
              <a:t>計畫</a:t>
            </a:r>
            <a:r>
              <a:rPr lang="zh-TW" altLang="zh-TW" sz="2800" b="1" dirty="0" smtClean="0"/>
              <a:t>經費</a:t>
            </a:r>
            <a:r>
              <a:rPr lang="zh-TW" altLang="zh-TW" sz="2800" dirty="0" smtClean="0"/>
              <a:t>購買之下列消耗品需於頂大</a:t>
            </a:r>
            <a:r>
              <a:rPr lang="zh-TW" altLang="en-US" sz="2800" dirty="0" smtClean="0"/>
              <a:t>計畫</a:t>
            </a:r>
            <a:r>
              <a:rPr lang="zh-TW" altLang="zh-TW" sz="2800" dirty="0" smtClean="0"/>
              <a:t>消耗品管理系統登錄：</a:t>
            </a:r>
            <a:endParaRPr lang="en-US" altLang="zh-TW" sz="2800" dirty="0" smtClean="0"/>
          </a:p>
          <a:p>
            <a:pPr>
              <a:buNone/>
            </a:pPr>
            <a:r>
              <a:rPr lang="zh-TW" altLang="en-US" sz="2800" dirty="0" smtClean="0"/>
              <a:t>（</a:t>
            </a:r>
            <a:r>
              <a:rPr lang="en-US" altLang="zh-TW" sz="2800" dirty="0" smtClean="0">
                <a:hlinkClick r:id="rId2"/>
              </a:rPr>
              <a:t>http://goodstock.ntnu.edu.tw/dstock/index.php</a:t>
            </a:r>
            <a:r>
              <a:rPr lang="zh-TW" altLang="en-US" sz="2800" dirty="0" smtClean="0"/>
              <a:t>）</a:t>
            </a:r>
            <a:endParaRPr lang="zh-TW" altLang="zh-TW" sz="2800" dirty="0" smtClean="0"/>
          </a:p>
          <a:p>
            <a:pPr lvl="0"/>
            <a:r>
              <a:rPr lang="zh-TW" altLang="zh-TW" sz="3200" dirty="0" smtClean="0"/>
              <a:t>碳粉匣</a:t>
            </a:r>
          </a:p>
          <a:p>
            <a:pPr lvl="0"/>
            <a:r>
              <a:rPr lang="zh-TW" altLang="zh-TW" sz="3200" dirty="0" smtClean="0"/>
              <a:t>墨水匣</a:t>
            </a:r>
          </a:p>
          <a:p>
            <a:pPr lvl="0"/>
            <a:r>
              <a:rPr lang="zh-TW" altLang="zh-TW" sz="3200" dirty="0" smtClean="0"/>
              <a:t>感光鼓</a:t>
            </a:r>
          </a:p>
          <a:p>
            <a:pPr lvl="0"/>
            <a:r>
              <a:rPr lang="zh-TW" altLang="zh-TW" sz="3200" dirty="0" smtClean="0"/>
              <a:t>單價四千元以上之實驗用品、藥材、材料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校內經費</a:t>
            </a:r>
            <a:r>
              <a:rPr lang="zh-TW" altLang="zh-TW" b="1" dirty="0" smtClean="0"/>
              <a:t>財物類核銷</a:t>
            </a:r>
            <a:r>
              <a:rPr lang="en-US" altLang="zh-TW" b="1" dirty="0" smtClean="0"/>
              <a:t>-4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zh-TW" altLang="zh-TW" b="1" dirty="0" smtClean="0"/>
              <a:t>財產及非消耗品維修維護：</a:t>
            </a:r>
          </a:p>
          <a:p>
            <a:pPr lvl="0"/>
            <a:r>
              <a:rPr lang="zh-TW" altLang="zh-TW" dirty="0" smtClean="0"/>
              <a:t>財產維修：填</a:t>
            </a:r>
            <a:r>
              <a:rPr lang="zh-TW" altLang="en-US" dirty="0" smtClean="0"/>
              <a:t>造</a:t>
            </a:r>
            <a:r>
              <a:rPr lang="zh-TW" altLang="zh-TW" b="1" u="sng" dirty="0" smtClean="0"/>
              <a:t>財產維修單</a:t>
            </a:r>
            <a:r>
              <a:rPr lang="zh-TW" altLang="zh-TW" dirty="0" smtClean="0"/>
              <a:t>。</a:t>
            </a:r>
          </a:p>
          <a:p>
            <a:pPr lvl="0"/>
            <a:r>
              <a:rPr lang="zh-TW" altLang="zh-TW" dirty="0" smtClean="0"/>
              <a:t>財產維護：檢附</a:t>
            </a:r>
            <a:r>
              <a:rPr lang="zh-TW" altLang="zh-TW" b="1" dirty="0" smtClean="0"/>
              <a:t>財產明細表</a:t>
            </a:r>
            <a:r>
              <a:rPr lang="zh-TW" altLang="zh-TW" dirty="0" smtClean="0"/>
              <a:t>或</a:t>
            </a:r>
            <a:r>
              <a:rPr lang="zh-TW" altLang="zh-TW" b="1" dirty="0" smtClean="0"/>
              <a:t>維護合約</a:t>
            </a:r>
            <a:r>
              <a:rPr lang="zh-TW" altLang="en-US" b="1" dirty="0" smtClean="0"/>
              <a:t>、</a:t>
            </a:r>
            <a:r>
              <a:rPr lang="zh-TW" altLang="zh-TW" b="1" dirty="0" smtClean="0"/>
              <a:t>維護紀錄</a:t>
            </a:r>
            <a:r>
              <a:rPr lang="zh-TW" altLang="zh-TW" dirty="0" smtClean="0"/>
              <a:t>。</a:t>
            </a:r>
          </a:p>
          <a:p>
            <a:pPr lvl="0"/>
            <a:r>
              <a:rPr lang="zh-TW" altLang="zh-TW" dirty="0" smtClean="0"/>
              <a:t>非消耗品維修維護：檢附</a:t>
            </a:r>
            <a:r>
              <a:rPr lang="zh-TW" altLang="zh-TW" b="1" dirty="0" smtClean="0"/>
              <a:t>非消耗品財產明細表</a:t>
            </a:r>
            <a:r>
              <a:rPr lang="zh-TW" altLang="zh-TW" dirty="0" smtClean="0"/>
              <a:t>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33CC"/>
                </a:solidFill>
              </a:rPr>
              <a:t>財產維修單填造範例</a:t>
            </a:r>
            <a:endParaRPr lang="zh-TW" altLang="en-US" dirty="0">
              <a:solidFill>
                <a:srgbClr val="0033CC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24393" t="17850" r="25171" b="21271"/>
          <a:stretch>
            <a:fillRect/>
          </a:stretch>
        </p:blipFill>
        <p:spPr bwMode="auto">
          <a:xfrm>
            <a:off x="539552" y="1484784"/>
            <a:ext cx="669978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2123728" y="3717032"/>
            <a:ext cx="3168352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4644008" y="2348880"/>
            <a:ext cx="3168352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7272039" cy="635000"/>
          </a:xfrm>
          <a:solidFill>
            <a:srgbClr val="FFFFFF">
              <a:alpha val="70195"/>
            </a:srgbClr>
          </a:solidFill>
        </p:spPr>
        <p:txBody>
          <a:bodyPr/>
          <a:lstStyle/>
          <a:p>
            <a:pPr algn="ctr"/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</a:rPr>
              <a:t>財產盤點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7355160" cy="4392612"/>
          </a:xfrm>
          <a:solidFill>
            <a:srgbClr val="FFFFFF">
              <a:alpha val="70195"/>
            </a:srgbClr>
          </a:solidFill>
        </p:spPr>
        <p:txBody>
          <a:bodyPr/>
          <a:lstStyle/>
          <a:p>
            <a:pPr>
              <a:spcAft>
                <a:spcPts val="600"/>
              </a:spcAft>
              <a:buFontTx/>
              <a:buNone/>
            </a:pPr>
            <a:r>
              <a:rPr kumimoji="0" lang="zh-TW" altLang="zh-TW" sz="2400" b="1" dirty="0" smtClean="0">
                <a:solidFill>
                  <a:srgbClr val="008000"/>
                </a:solidFill>
              </a:rPr>
              <a:t>◎</a:t>
            </a:r>
            <a:r>
              <a:rPr lang="zh-TW" altLang="en-US" sz="2400" b="1" dirty="0" smtClean="0"/>
              <a:t>依</a:t>
            </a:r>
            <a:r>
              <a:rPr lang="zh-TW" altLang="en-US" sz="2400" b="1" dirty="0" smtClean="0">
                <a:solidFill>
                  <a:srgbClr val="0000CC"/>
                </a:solidFill>
              </a:rPr>
              <a:t>國有公用財產管理手冊第 </a:t>
            </a:r>
            <a:r>
              <a:rPr lang="en-US" altLang="zh-TW" sz="2400" b="1" dirty="0" smtClean="0">
                <a:solidFill>
                  <a:srgbClr val="0000CC"/>
                </a:solidFill>
              </a:rPr>
              <a:t>41 </a:t>
            </a:r>
            <a:r>
              <a:rPr lang="zh-TW" altLang="en-US" sz="2400" b="1" dirty="0" smtClean="0">
                <a:solidFill>
                  <a:srgbClr val="0000CC"/>
                </a:solidFill>
              </a:rPr>
              <a:t>點規定</a:t>
            </a:r>
            <a:r>
              <a:rPr lang="zh-TW" altLang="en-US" sz="2400" b="1" dirty="0" smtClean="0"/>
              <a:t>：「各機關之財產，機關首長於必要時，得隨時派員抽查或盤點。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財產管理單位及使用單位每一會計年度至少實施盤點一次</a:t>
            </a:r>
            <a:r>
              <a:rPr lang="zh-TW" altLang="en-US" sz="2400" b="1" dirty="0" smtClean="0"/>
              <a:t>，並應作成盤查（點）紀錄」。</a:t>
            </a:r>
            <a:endParaRPr lang="en-US" altLang="zh-TW" sz="2400" b="1" dirty="0" smtClean="0"/>
          </a:p>
          <a:p>
            <a:pPr>
              <a:spcAft>
                <a:spcPts val="600"/>
              </a:spcAft>
              <a:buFontTx/>
              <a:buNone/>
            </a:pPr>
            <a:endParaRPr lang="zh-TW" altLang="en-US" sz="2400" b="1" dirty="0" smtClean="0"/>
          </a:p>
          <a:p>
            <a:pPr>
              <a:spcAft>
                <a:spcPts val="600"/>
              </a:spcAft>
              <a:buFontTx/>
              <a:buNone/>
            </a:pPr>
            <a:r>
              <a:rPr kumimoji="0" lang="zh-TW" altLang="zh-TW" sz="2400" b="1" dirty="0" smtClean="0">
                <a:solidFill>
                  <a:srgbClr val="008000"/>
                </a:solidFill>
              </a:rPr>
              <a:t>◎</a:t>
            </a:r>
            <a:r>
              <a:rPr lang="zh-TW" altLang="en-US" sz="2400" b="1" dirty="0" smtClean="0">
                <a:solidFill>
                  <a:srgbClr val="000099"/>
                </a:solidFill>
              </a:rPr>
              <a:t>本校為落實產籍管理並確實掌握校產之總值總量，每年皆依前項規定實施盤點，並作成盤查（點）紀錄，陳報校長核閱，以督促各單位善盡財產管理責任。</a:t>
            </a:r>
            <a:endParaRPr lang="en-US" altLang="zh-TW" sz="2400" b="1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7632079" cy="635000"/>
          </a:xfrm>
          <a:solidFill>
            <a:srgbClr val="FFFFFF">
              <a:alpha val="70195"/>
            </a:srgbClr>
          </a:solidFill>
        </p:spPr>
        <p:txBody>
          <a:bodyPr/>
          <a:lstStyle/>
          <a:p>
            <a:pPr algn="ctr"/>
            <a:r>
              <a:rPr lang="zh-TW" altLang="en-US" sz="3200" b="1" dirty="0" smtClean="0">
                <a:solidFill>
                  <a:srgbClr val="C00000"/>
                </a:solidFill>
                <a:latin typeface="標楷體" pitchFamily="65" charset="-120"/>
              </a:rPr>
              <a:t>財產交接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7848872" cy="4464050"/>
          </a:xfrm>
          <a:solidFill>
            <a:srgbClr val="FFFFFF">
              <a:alpha val="70195"/>
            </a:srgbClr>
          </a:solidFill>
        </p:spPr>
        <p:txBody>
          <a:bodyPr/>
          <a:lstStyle/>
          <a:p>
            <a:pPr>
              <a:buFontTx/>
              <a:buNone/>
            </a:pPr>
            <a:r>
              <a:rPr kumimoji="0" lang="zh-TW" altLang="zh-TW" sz="2400" b="1" dirty="0" smtClean="0">
                <a:solidFill>
                  <a:srgbClr val="008000"/>
                </a:solidFill>
              </a:rPr>
              <a:t>◎</a:t>
            </a:r>
            <a:r>
              <a:rPr lang="zh-TW" altLang="en-US" sz="2200" b="1" dirty="0" smtClean="0">
                <a:solidFill>
                  <a:srgbClr val="0000CC"/>
                </a:solidFill>
                <a:latin typeface="標楷體" pitchFamily="65" charset="-120"/>
              </a:rPr>
              <a:t>機關首長、主管人員或財產保管人員異動之交接：</a:t>
            </a:r>
            <a:endParaRPr lang="en-US" altLang="zh-TW" sz="2200" b="1" dirty="0" smtClean="0">
              <a:solidFill>
                <a:srgbClr val="0000CC"/>
              </a:solidFill>
              <a:latin typeface="標楷體" pitchFamily="65" charset="-120"/>
            </a:endParaRPr>
          </a:p>
          <a:p>
            <a:pPr>
              <a:buFontTx/>
              <a:buNone/>
            </a:pPr>
            <a:r>
              <a:rPr lang="zh-TW" altLang="en-US" sz="2200" b="1" dirty="0" smtClean="0">
                <a:latin typeface="標楷體" pitchFamily="65" charset="-120"/>
              </a:rPr>
              <a:t>  機關首長、主管人員或財產保管人員異動時， 對於財產之交接，應切實依照「</a:t>
            </a:r>
            <a:r>
              <a:rPr lang="zh-TW" altLang="en-US" sz="2200" b="1" dirty="0" smtClean="0">
                <a:solidFill>
                  <a:srgbClr val="C00000"/>
                </a:solidFill>
                <a:latin typeface="標楷體" pitchFamily="65" charset="-120"/>
              </a:rPr>
              <a:t>公務人員交代條例</a:t>
            </a:r>
            <a:r>
              <a:rPr lang="zh-TW" altLang="en-US" sz="2200" b="1" dirty="0" smtClean="0">
                <a:latin typeface="標楷體" pitchFamily="65" charset="-120"/>
              </a:rPr>
              <a:t>」之規定辦理，並按照財產管理單位之財產紀錄</a:t>
            </a:r>
            <a:r>
              <a:rPr lang="zh-TW" altLang="en-US" sz="2200" b="1" u="sng" dirty="0" smtClean="0">
                <a:solidFill>
                  <a:srgbClr val="000099"/>
                </a:solidFill>
                <a:latin typeface="標楷體" pitchFamily="65" charset="-120"/>
              </a:rPr>
              <a:t>列冊點交</a:t>
            </a:r>
            <a:r>
              <a:rPr lang="zh-TW" altLang="en-US" sz="2200" b="1" dirty="0" smtClean="0">
                <a:latin typeface="標楷體" pitchFamily="65" charset="-120"/>
              </a:rPr>
              <a:t>。</a:t>
            </a:r>
          </a:p>
          <a:p>
            <a:pPr>
              <a:buFontTx/>
              <a:buNone/>
            </a:pPr>
            <a:r>
              <a:rPr kumimoji="0" lang="zh-TW" altLang="zh-TW" sz="2200" b="1" dirty="0" smtClean="0">
                <a:solidFill>
                  <a:srgbClr val="008000"/>
                </a:solidFill>
              </a:rPr>
              <a:t>◎</a:t>
            </a:r>
            <a:r>
              <a:rPr lang="zh-TW" altLang="en-US" sz="2200" b="1" dirty="0" smtClean="0">
                <a:solidFill>
                  <a:srgbClr val="0000CC"/>
                </a:solidFill>
                <a:latin typeface="標楷體" pitchFamily="65" charset="-120"/>
              </a:rPr>
              <a:t>員工離職時財產之交還：</a:t>
            </a:r>
            <a:endParaRPr lang="en-US" altLang="zh-TW" sz="2200" b="1" dirty="0" smtClean="0">
              <a:solidFill>
                <a:srgbClr val="0000CC"/>
              </a:solidFill>
              <a:latin typeface="標楷體" pitchFamily="65" charset="-120"/>
            </a:endParaRPr>
          </a:p>
          <a:p>
            <a:pPr>
              <a:buFontTx/>
              <a:buNone/>
            </a:pPr>
            <a:r>
              <a:rPr lang="zh-TW" altLang="en-US" sz="2200" b="1" dirty="0" smtClean="0">
                <a:latin typeface="標楷體" pitchFamily="65" charset="-120"/>
              </a:rPr>
              <a:t>  機關員工離職時，</a:t>
            </a:r>
            <a:r>
              <a:rPr lang="zh-TW" altLang="en-US" sz="2200" b="1" u="sng" dirty="0" smtClean="0">
                <a:latin typeface="標楷體" pitchFamily="65" charset="-120"/>
              </a:rPr>
              <a:t>應將保管或使用之財產交還</a:t>
            </a:r>
            <a:r>
              <a:rPr lang="zh-TW" altLang="en-US" sz="2200" b="1" dirty="0" smtClean="0">
                <a:latin typeface="標楷體" pitchFamily="65" charset="-120"/>
              </a:rPr>
              <a:t>， 如有短缺而未賠償者，除不發給離職證明文件，應追究賠償責任。</a:t>
            </a:r>
            <a:endParaRPr kumimoji="0" lang="en-US" altLang="zh-TW" sz="2200" b="1" dirty="0" smtClean="0">
              <a:solidFill>
                <a:srgbClr val="008000"/>
              </a:solidFill>
              <a:latin typeface="新細明體" charset="-120"/>
              <a:ea typeface="新細明體" charset="-120"/>
            </a:endParaRPr>
          </a:p>
          <a:p>
            <a:pPr>
              <a:buFontTx/>
              <a:buNone/>
            </a:pPr>
            <a:r>
              <a:rPr kumimoji="0" lang="zh-TW" altLang="zh-TW" sz="2200" b="1" dirty="0" smtClean="0">
                <a:solidFill>
                  <a:srgbClr val="008000"/>
                </a:solidFill>
              </a:rPr>
              <a:t>◎ </a:t>
            </a:r>
            <a:r>
              <a:rPr kumimoji="0" lang="zh-TW" altLang="en-US" sz="2200" b="1" dirty="0" smtClean="0">
                <a:solidFill>
                  <a:srgbClr val="000099"/>
                </a:solidFill>
              </a:rPr>
              <a:t>校內規定</a:t>
            </a:r>
            <a:r>
              <a:rPr kumimoji="0" lang="en-US" altLang="zh-TW" sz="2200" b="1" dirty="0" smtClean="0">
                <a:solidFill>
                  <a:srgbClr val="000099"/>
                </a:solidFill>
              </a:rPr>
              <a:t>:</a:t>
            </a:r>
          </a:p>
          <a:p>
            <a:pPr>
              <a:buFontTx/>
              <a:buNone/>
            </a:pPr>
            <a:r>
              <a:rPr lang="zh-TW" altLang="en-US" sz="2200" b="1" dirty="0" smtClean="0">
                <a:solidFill>
                  <a:srgbClr val="C00000"/>
                </a:solidFill>
                <a:latin typeface="標楷體" pitchFamily="65" charset="-120"/>
              </a:rPr>
              <a:t>「財物管理權責劃分表」</a:t>
            </a:r>
            <a:r>
              <a:rPr lang="en-US" altLang="zh-TW" sz="2200" b="1" dirty="0" smtClean="0">
                <a:latin typeface="標楷體" pitchFamily="65" charset="-120"/>
              </a:rPr>
              <a:t>(</a:t>
            </a:r>
            <a:r>
              <a:rPr lang="zh-TW" altLang="en-US" sz="2200" b="1" dirty="0" smtClean="0">
                <a:latin typeface="標楷體" pitchFamily="65" charset="-120"/>
              </a:rPr>
              <a:t>經本校第二九</a:t>
            </a:r>
            <a:r>
              <a:rPr lang="en-US" altLang="zh-TW" sz="2200" b="1" dirty="0" smtClean="0">
                <a:latin typeface="標楷體" pitchFamily="65" charset="-120"/>
              </a:rPr>
              <a:t>0</a:t>
            </a:r>
            <a:r>
              <a:rPr lang="zh-TW" altLang="en-US" sz="2200" b="1" dirty="0" smtClean="0">
                <a:latin typeface="標楷體" pitchFamily="65" charset="-120"/>
              </a:rPr>
              <a:t>次行政會議通過後實施</a:t>
            </a:r>
            <a:r>
              <a:rPr lang="en-US" altLang="zh-TW" sz="2200" b="1" dirty="0" smtClean="0">
                <a:latin typeface="標楷體" pitchFamily="65" charset="-120"/>
              </a:rPr>
              <a:t>)</a:t>
            </a:r>
            <a:r>
              <a:rPr lang="zh-TW" altLang="en-US" sz="2200" b="1" dirty="0" smtClean="0">
                <a:latin typeface="標楷體" pitchFamily="65" charset="-120"/>
              </a:rPr>
              <a:t>及</a:t>
            </a:r>
            <a:r>
              <a:rPr lang="zh-TW" altLang="en-US" sz="2200" b="1" dirty="0" smtClean="0">
                <a:solidFill>
                  <a:srgbClr val="C00000"/>
                </a:solidFill>
                <a:latin typeface="標楷體" pitchFamily="65" charset="-120"/>
              </a:rPr>
              <a:t>「單位財物管理人須知」</a:t>
            </a:r>
            <a:r>
              <a:rPr lang="zh-TW" altLang="en-US" sz="2200" b="1" dirty="0" smtClean="0">
                <a:latin typeface="標楷體" pitchFamily="65" charset="-120"/>
              </a:rPr>
              <a:t>供各單位財物管理人遵循，以落實本校財物管理制度。</a:t>
            </a:r>
            <a:endParaRPr lang="zh-TW" altLang="en-US" sz="2200" b="1" dirty="0" smtClean="0"/>
          </a:p>
          <a:p>
            <a:pPr>
              <a:spcAft>
                <a:spcPts val="600"/>
              </a:spcAft>
              <a:buFontTx/>
              <a:buNone/>
            </a:pPr>
            <a:endParaRPr lang="zh-TW" altLang="en-US" sz="2400" b="1" dirty="0" smtClean="0">
              <a:latin typeface="標楷體" pitchFamily="65" charset="-120"/>
            </a:endParaRPr>
          </a:p>
          <a:p>
            <a:pPr>
              <a:buFontTx/>
              <a:buNone/>
            </a:pPr>
            <a:endParaRPr lang="zh-TW" altLang="en-US" sz="2400" b="1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/>
        </p:nvGraphicFramePr>
        <p:xfrm>
          <a:off x="2049463" y="144463"/>
          <a:ext cx="4668837" cy="7007225"/>
        </p:xfrm>
        <a:graphic>
          <a:graphicData uri="http://schemas.openxmlformats.org/presentationml/2006/ole">
            <p:oleObj spid="_x0000_s22530" name="Document" r:id="rId3" imgW="6549122" imgH="982969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51520" y="332656"/>
            <a:ext cx="8137525" cy="5543550"/>
            <a:chOff x="720" y="1026"/>
            <a:chExt cx="4224" cy="276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720" y="2112"/>
              <a:ext cx="1440" cy="1680"/>
              <a:chOff x="720" y="2112"/>
              <a:chExt cx="1440" cy="1680"/>
            </a:xfrm>
          </p:grpSpPr>
          <p:sp>
            <p:nvSpPr>
              <p:cNvPr id="20" name="AutoShape 4"/>
              <p:cNvSpPr>
                <a:spLocks noChangeArrowheads="1"/>
              </p:cNvSpPr>
              <p:nvPr/>
            </p:nvSpPr>
            <p:spPr bwMode="auto">
              <a:xfrm>
                <a:off x="720" y="2112"/>
                <a:ext cx="1440" cy="168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kumimoji="0" lang="zh-TW" altLang="zh-TW" sz="1800" b="0">
                  <a:solidFill>
                    <a:schemeClr val="tx1"/>
                  </a:solidFill>
                  <a:latin typeface="Verdana" pitchFamily="34" charset="0"/>
                  <a:ea typeface="新細明體" charset="-120"/>
                </a:endParaRPr>
              </a:p>
            </p:txBody>
          </p:sp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780" y="2238"/>
                <a:ext cx="1284" cy="15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kumimoji="0" lang="zh-TW" altLang="zh-TW" sz="1800" dirty="0">
                    <a:solidFill>
                      <a:srgbClr val="CC3300"/>
                    </a:solidFill>
                    <a:ea typeface="新細明體" charset="-120"/>
                  </a:rPr>
                  <a:t>◎</a:t>
                </a:r>
                <a:r>
                  <a:rPr kumimoji="0" lang="zh-TW" altLang="en-US" sz="1800" u="sng" dirty="0">
                    <a:solidFill>
                      <a:srgbClr val="0000FF"/>
                    </a:solidFill>
                    <a:latin typeface="標楷體" pitchFamily="65" charset="-120"/>
                  </a:rPr>
                  <a:t>活化公用不動產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，以提昇運用效益並挹注校務</a:t>
                </a:r>
                <a:r>
                  <a:rPr kumimoji="0" lang="zh-TW" altLang="en-US" sz="1800" dirty="0" smtClean="0">
                    <a:solidFill>
                      <a:schemeClr val="tx1"/>
                    </a:solidFill>
                    <a:latin typeface="標楷體" pitchFamily="65" charset="-120"/>
                  </a:rPr>
                  <a:t>基金</a:t>
                </a:r>
                <a:r>
                  <a:rPr kumimoji="0" lang="zh-TW" altLang="en-US" sz="1800" b="0" dirty="0" smtClean="0">
                    <a:solidFill>
                      <a:schemeClr val="tx1"/>
                    </a:solidFill>
                    <a:latin typeface="標楷體" pitchFamily="65" charset="-120"/>
                  </a:rPr>
                  <a:t>。</a:t>
                </a:r>
                <a:endParaRPr kumimoji="0" lang="zh-TW" altLang="en-US" sz="1800" b="0" dirty="0">
                  <a:solidFill>
                    <a:schemeClr val="tx1"/>
                  </a:solidFill>
                  <a:latin typeface="標楷體" pitchFamily="65" charset="-120"/>
                </a:endParaRPr>
              </a:p>
              <a:p>
                <a:endParaRPr kumimoji="0" lang="zh-TW" altLang="en-US" sz="1800" b="0" dirty="0">
                  <a:solidFill>
                    <a:schemeClr val="tx1"/>
                  </a:solidFill>
                  <a:latin typeface="標楷體" pitchFamily="65" charset="-120"/>
                </a:endParaRPr>
              </a:p>
              <a:p>
                <a:r>
                  <a:rPr kumimoji="0" lang="zh-TW" altLang="zh-TW" sz="1800" dirty="0">
                    <a:solidFill>
                      <a:srgbClr val="CC3300"/>
                    </a:solidFill>
                    <a:ea typeface="新細明體" charset="-120"/>
                  </a:rPr>
                  <a:t>◎</a:t>
                </a:r>
                <a:r>
                  <a:rPr kumimoji="0" lang="zh-TW" altLang="en-US" sz="1800" dirty="0">
                    <a:solidFill>
                      <a:srgbClr val="0000FF"/>
                    </a:solidFill>
                  </a:rPr>
                  <a:t>建置</a:t>
                </a:r>
                <a:r>
                  <a:rPr kumimoji="0" lang="zh-TW" altLang="en-US" sz="1800" u="sng" dirty="0">
                    <a:solidFill>
                      <a:srgbClr val="0000FF"/>
                    </a:solidFill>
                  </a:rPr>
                  <a:t>校舍空間資料庫</a:t>
                </a:r>
                <a:r>
                  <a:rPr kumimoji="0" lang="zh-TW" altLang="en-US" sz="1800" dirty="0">
                    <a:solidFill>
                      <a:schemeClr val="tx1"/>
                    </a:solidFill>
                  </a:rPr>
                  <a:t>，協助規劃行政與教學研究空間。</a:t>
                </a:r>
              </a:p>
              <a:p>
                <a:endParaRPr kumimoji="0" lang="zh-TW" altLang="en-US" sz="1800" dirty="0">
                  <a:solidFill>
                    <a:schemeClr val="tx1"/>
                  </a:solidFill>
                </a:endParaRPr>
              </a:p>
              <a:p>
                <a:r>
                  <a:rPr kumimoji="0" lang="zh-TW" altLang="zh-TW" sz="1800" dirty="0">
                    <a:solidFill>
                      <a:srgbClr val="CC3300"/>
                    </a:solidFill>
                    <a:latin typeface="標楷體" pitchFamily="65" charset="-120"/>
                  </a:rPr>
                  <a:t>◎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積極</a:t>
                </a:r>
                <a:r>
                  <a:rPr kumimoji="0" lang="zh-TW" altLang="en-US" sz="1800" u="sng" dirty="0">
                    <a:solidFill>
                      <a:srgbClr val="0000FF"/>
                    </a:solidFill>
                    <a:latin typeface="標楷體" pitchFamily="65" charset="-120"/>
                  </a:rPr>
                  <a:t>推動校外房地改建計畫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，以支持校務發展需要</a:t>
                </a:r>
                <a:r>
                  <a:rPr kumimoji="0" lang="zh-TW" altLang="zh-TW" sz="1800" dirty="0">
                    <a:solidFill>
                      <a:schemeClr val="tx1"/>
                    </a:solidFill>
                    <a:latin typeface="標楷體" pitchFamily="65" charset="-120"/>
                  </a:rPr>
                  <a:t>。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 </a:t>
                </a: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920" y="1026"/>
              <a:ext cx="1889" cy="1009"/>
              <a:chOff x="1920" y="1026"/>
              <a:chExt cx="1889" cy="1009"/>
            </a:xfrm>
          </p:grpSpPr>
          <p:grpSp>
            <p:nvGrpSpPr>
              <p:cNvPr id="11" name="Group 7"/>
              <p:cNvGrpSpPr>
                <a:grpSpLocks/>
              </p:cNvGrpSpPr>
              <p:nvPr/>
            </p:nvGrpSpPr>
            <p:grpSpPr bwMode="auto">
              <a:xfrm>
                <a:off x="1920" y="1026"/>
                <a:ext cx="1889" cy="1009"/>
                <a:chOff x="1997" y="1314"/>
                <a:chExt cx="1889" cy="1009"/>
              </a:xfrm>
            </p:grpSpPr>
            <p:grpSp>
              <p:nvGrpSpPr>
                <p:cNvPr id="13" name="Group 8"/>
                <p:cNvGrpSpPr>
                  <a:grpSpLocks/>
                </p:cNvGrpSpPr>
                <p:nvPr/>
              </p:nvGrpSpPr>
              <p:grpSpPr bwMode="auto">
                <a:xfrm>
                  <a:off x="1997" y="1404"/>
                  <a:ext cx="1889" cy="919"/>
                  <a:chOff x="1973" y="1027"/>
                  <a:chExt cx="1926" cy="937"/>
                </a:xfrm>
              </p:grpSpPr>
              <p:sp>
                <p:nvSpPr>
                  <p:cNvPr id="18" name="Oval 9"/>
                  <p:cNvSpPr>
                    <a:spLocks noChangeArrowheads="1"/>
                  </p:cNvSpPr>
                  <p:nvPr/>
                </p:nvSpPr>
                <p:spPr bwMode="gray">
                  <a:xfrm>
                    <a:off x="1994" y="1057"/>
                    <a:ext cx="1906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8627"/>
                          <a:invGamma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eaLnBrk="1" hangingPunct="1">
                      <a:defRPr/>
                    </a:pPr>
                    <a:endParaRPr lang="zh-TW" altLang="en-US" sz="18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Oval 10"/>
                  <p:cNvSpPr>
                    <a:spLocks noChangeArrowheads="1"/>
                  </p:cNvSpPr>
                  <p:nvPr/>
                </p:nvSpPr>
                <p:spPr bwMode="gray">
                  <a:xfrm>
                    <a:off x="1973" y="1027"/>
                    <a:ext cx="1906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44314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lin ang="27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eaLnBrk="1" hangingPunct="1">
                      <a:defRPr/>
                    </a:pPr>
                    <a:endParaRPr lang="zh-TW" altLang="en-US" sz="1800" b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4" name="Oval 11"/>
                <p:cNvSpPr>
                  <a:spLocks noChangeArrowheads="1"/>
                </p:cNvSpPr>
                <p:nvPr/>
              </p:nvSpPr>
              <p:spPr bwMode="gray">
                <a:xfrm>
                  <a:off x="2086" y="1314"/>
                  <a:ext cx="1693" cy="8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defRPr/>
                  </a:pPr>
                  <a:endParaRPr lang="zh-TW" altLang="en-US" sz="1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Oval 12"/>
                <p:cNvSpPr>
                  <a:spLocks noChangeArrowheads="1"/>
                </p:cNvSpPr>
                <p:nvPr/>
              </p:nvSpPr>
              <p:spPr bwMode="gray">
                <a:xfrm>
                  <a:off x="2108" y="1319"/>
                  <a:ext cx="1651" cy="8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34902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defRPr/>
                  </a:pPr>
                  <a:endParaRPr lang="zh-TW" altLang="en-US" sz="1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Oval 13"/>
                <p:cNvSpPr>
                  <a:spLocks noChangeArrowheads="1"/>
                </p:cNvSpPr>
                <p:nvPr/>
              </p:nvSpPr>
              <p:spPr bwMode="gray">
                <a:xfrm>
                  <a:off x="2125" y="1327"/>
                  <a:ext cx="1571" cy="77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79216"/>
                        <a:invGamma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defRPr/>
                  </a:pPr>
                  <a:endParaRPr lang="zh-TW" altLang="en-US" sz="1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Oval 14"/>
                <p:cNvSpPr>
                  <a:spLocks noChangeArrowheads="1"/>
                </p:cNvSpPr>
                <p:nvPr/>
              </p:nvSpPr>
              <p:spPr bwMode="gray">
                <a:xfrm>
                  <a:off x="2208" y="1344"/>
                  <a:ext cx="1384" cy="6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3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defRPr/>
                  </a:pPr>
                  <a:endParaRPr lang="zh-TW" altLang="en-US" sz="1800" b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" name="Text Box 15"/>
              <p:cNvSpPr txBox="1">
                <a:spLocks noChangeArrowheads="1"/>
              </p:cNvSpPr>
              <p:nvPr/>
            </p:nvSpPr>
            <p:spPr bwMode="auto">
              <a:xfrm>
                <a:off x="2049" y="1131"/>
                <a:ext cx="1572" cy="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標楷體" pitchFamily="65" charset="-120"/>
                  </a:defRPr>
                </a:lvl9pPr>
              </a:lstStyle>
              <a:p>
                <a:pPr algn="ctr" eaLnBrk="1" hangingPunct="1">
                  <a:defRPr/>
                </a:pPr>
                <a:endParaRPr lang="zh-TW" altLang="en-US" sz="2800" dirty="0" smtClean="0">
                  <a:solidFill>
                    <a:srgbClr val="CC3300"/>
                  </a:solidFill>
                </a:endParaRPr>
              </a:p>
              <a:p>
                <a:pPr algn="ctr" eaLnBrk="1" hangingPunct="1">
                  <a:defRPr/>
                </a:pPr>
                <a:r>
                  <a:rPr lang="zh-TW" altLang="en-US" sz="2800" dirty="0" smtClean="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國有公用財產管理</a:t>
                </a:r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3504" y="2112"/>
              <a:ext cx="1440" cy="1680"/>
              <a:chOff x="3504" y="2112"/>
              <a:chExt cx="1440" cy="1680"/>
            </a:xfrm>
          </p:grpSpPr>
          <p:sp>
            <p:nvSpPr>
              <p:cNvPr id="9" name="AutoShape 17"/>
              <p:cNvSpPr>
                <a:spLocks noChangeArrowheads="1"/>
              </p:cNvSpPr>
              <p:nvPr/>
            </p:nvSpPr>
            <p:spPr bwMode="auto">
              <a:xfrm>
                <a:off x="3504" y="2112"/>
                <a:ext cx="1440" cy="168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kumimoji="0" lang="zh-TW" altLang="zh-TW" sz="1800" b="0">
                  <a:solidFill>
                    <a:schemeClr val="tx1"/>
                  </a:solidFill>
                  <a:latin typeface="Verdana" pitchFamily="34" charset="0"/>
                  <a:ea typeface="新細明體" charset="-120"/>
                </a:endParaRPr>
              </a:p>
            </p:txBody>
          </p:sp>
          <p:sp>
            <p:nvSpPr>
              <p:cNvPr id="10" name="Text Box 18"/>
              <p:cNvSpPr txBox="1">
                <a:spLocks noChangeArrowheads="1"/>
              </p:cNvSpPr>
              <p:nvPr/>
            </p:nvSpPr>
            <p:spPr bwMode="auto">
              <a:xfrm>
                <a:off x="3612" y="2238"/>
                <a:ext cx="1284" cy="1305"/>
              </a:xfrm>
              <a:prstGeom prst="rect">
                <a:avLst/>
              </a:prstGeom>
              <a:solidFill>
                <a:srgbClr val="FFFFFF">
                  <a:alpha val="7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endParaRPr kumimoji="0" lang="en-US" altLang="zh-TW" sz="1800" dirty="0">
                  <a:solidFill>
                    <a:srgbClr val="CC3300"/>
                  </a:solidFill>
                  <a:latin typeface="標楷體" pitchFamily="65" charset="-120"/>
                </a:endParaRPr>
              </a:p>
              <a:p>
                <a:r>
                  <a:rPr kumimoji="0" lang="zh-TW" altLang="zh-TW" sz="1800" dirty="0">
                    <a:solidFill>
                      <a:srgbClr val="CC3300"/>
                    </a:solidFill>
                    <a:latin typeface="標楷體" pitchFamily="65" charset="-120"/>
                  </a:rPr>
                  <a:t>◎</a:t>
                </a:r>
                <a:r>
                  <a:rPr kumimoji="0" lang="zh-TW" altLang="en-US" sz="1800" dirty="0">
                    <a:solidFill>
                      <a:srgbClr val="0000FF"/>
                    </a:solidFill>
                    <a:latin typeface="標楷體" pitchFamily="65" charset="-120"/>
                  </a:rPr>
                  <a:t>建置網路版</a:t>
                </a:r>
                <a:r>
                  <a:rPr kumimoji="0" lang="zh-TW" altLang="en-US" sz="1800" u="sng" dirty="0">
                    <a:solidFill>
                      <a:srgbClr val="0000FF"/>
                    </a:solidFill>
                    <a:latin typeface="標楷體" pitchFamily="65" charset="-120"/>
                  </a:rPr>
                  <a:t>「財產管理系統」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，落實產籍管理相關</a:t>
                </a:r>
                <a:r>
                  <a:rPr kumimoji="0" lang="zh-TW" altLang="en-US" sz="1800" dirty="0" smtClean="0">
                    <a:solidFill>
                      <a:schemeClr val="tx1"/>
                    </a:solidFill>
                    <a:latin typeface="標楷體" pitchFamily="65" charset="-120"/>
                  </a:rPr>
                  <a:t>規定</a:t>
                </a:r>
                <a:r>
                  <a:rPr kumimoji="0" lang="zh-TW" altLang="en-US" sz="1800" b="0" dirty="0" smtClean="0">
                    <a:solidFill>
                      <a:schemeClr val="tx1"/>
                    </a:solidFill>
                    <a:latin typeface="標楷體" pitchFamily="65" charset="-120"/>
                  </a:rPr>
                  <a:t>。</a:t>
                </a:r>
                <a:endParaRPr kumimoji="0" lang="zh-TW" altLang="en-US" sz="1800" b="0" dirty="0">
                  <a:solidFill>
                    <a:schemeClr val="tx1"/>
                  </a:solidFill>
                  <a:latin typeface="標楷體" pitchFamily="65" charset="-120"/>
                </a:endParaRPr>
              </a:p>
              <a:p>
                <a:endParaRPr kumimoji="0" lang="zh-TW" altLang="en-US" sz="1800" b="0" dirty="0">
                  <a:solidFill>
                    <a:srgbClr val="0000FF"/>
                  </a:solidFill>
                  <a:latin typeface="標楷體" pitchFamily="65" charset="-120"/>
                </a:endParaRPr>
              </a:p>
              <a:p>
                <a:r>
                  <a:rPr kumimoji="0" lang="zh-TW" altLang="zh-TW" sz="1800" dirty="0">
                    <a:solidFill>
                      <a:srgbClr val="CC3300"/>
                    </a:solidFill>
                    <a:latin typeface="標楷體" pitchFamily="65" charset="-120"/>
                  </a:rPr>
                  <a:t>◎</a:t>
                </a:r>
                <a:r>
                  <a:rPr kumimoji="0" lang="zh-TW" altLang="en-US" sz="1800" dirty="0">
                    <a:solidFill>
                      <a:srgbClr val="0000FF"/>
                    </a:solidFill>
                    <a:latin typeface="標楷體" pitchFamily="65" charset="-120"/>
                  </a:rPr>
                  <a:t>定期實施</a:t>
                </a:r>
                <a:r>
                  <a:rPr kumimoji="0" lang="zh-TW" altLang="en-US" sz="1800" u="sng" dirty="0">
                    <a:solidFill>
                      <a:srgbClr val="0000FF"/>
                    </a:solidFill>
                    <a:latin typeface="標楷體" pitchFamily="65" charset="-120"/>
                  </a:rPr>
                  <a:t>財產</a:t>
                </a:r>
                <a:r>
                  <a:rPr kumimoji="0" lang="zh-TW" altLang="en-US" sz="1800" u="sng" dirty="0" smtClean="0">
                    <a:solidFill>
                      <a:srgbClr val="0000FF"/>
                    </a:solidFill>
                    <a:latin typeface="標楷體" pitchFamily="65" charset="-120"/>
                  </a:rPr>
                  <a:t>盤點</a:t>
                </a:r>
                <a:r>
                  <a:rPr kumimoji="0" lang="zh-TW" altLang="en-US" sz="1800" b="0" dirty="0" smtClean="0">
                    <a:solidFill>
                      <a:schemeClr val="tx1"/>
                    </a:solidFill>
                    <a:latin typeface="標楷體" pitchFamily="65" charset="-120"/>
                  </a:rPr>
                  <a:t>，</a:t>
                </a:r>
                <a:r>
                  <a:rPr kumimoji="0" lang="zh-TW" altLang="en-US" sz="1800" dirty="0">
                    <a:solidFill>
                      <a:schemeClr val="tx1"/>
                    </a:solidFill>
                    <a:latin typeface="標楷體" pitchFamily="65" charset="-120"/>
                  </a:rPr>
                  <a:t>確實掌握校產之總值總量</a:t>
                </a:r>
                <a:r>
                  <a:rPr kumimoji="0" lang="zh-TW" altLang="zh-TW" sz="1800" dirty="0">
                    <a:solidFill>
                      <a:schemeClr val="tx1"/>
                    </a:solidFill>
                    <a:latin typeface="標楷體" pitchFamily="65" charset="-120"/>
                  </a:rPr>
                  <a:t>。</a:t>
                </a:r>
                <a:r>
                  <a:rPr kumimoji="0" lang="zh-TW" altLang="en-US" sz="2000" b="0" dirty="0">
                    <a:solidFill>
                      <a:srgbClr val="0000FF"/>
                    </a:solidFill>
                    <a:latin typeface="標楷體" pitchFamily="65" charset="-120"/>
                  </a:rPr>
                  <a:t> </a:t>
                </a:r>
              </a:p>
              <a:p>
                <a:endParaRPr kumimoji="0" lang="en-US" altLang="zh-TW" sz="1800" b="0" dirty="0">
                  <a:solidFill>
                    <a:srgbClr val="0000FF"/>
                  </a:solidFill>
                  <a:ea typeface="新細明體" charset="-120"/>
                </a:endParaRPr>
              </a:p>
            </p:txBody>
          </p:sp>
        </p:grpSp>
        <p:sp>
          <p:nvSpPr>
            <p:cNvPr id="8" name="Freeform 19"/>
            <p:cNvSpPr>
              <a:spLocks/>
            </p:cNvSpPr>
            <p:nvPr/>
          </p:nvSpPr>
          <p:spPr bwMode="gray">
            <a:xfrm flipH="1">
              <a:off x="3071" y="2051"/>
              <a:ext cx="569" cy="782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00A06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TW" altLang="en-US" sz="1800" b="0">
                <a:solidFill>
                  <a:schemeClr val="tx1"/>
                </a:solidFill>
              </a:endParaRPr>
            </a:p>
          </p:txBody>
        </p:sp>
      </p:grpSp>
      <p:sp>
        <p:nvSpPr>
          <p:cNvPr id="22" name="Freeform 20"/>
          <p:cNvSpPr>
            <a:spLocks/>
          </p:cNvSpPr>
          <p:nvPr/>
        </p:nvSpPr>
        <p:spPr bwMode="gray">
          <a:xfrm>
            <a:off x="2987824" y="2420888"/>
            <a:ext cx="1008062" cy="15843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zh-TW" altLang="en-US" sz="18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資產經營管理組聯絡窗口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TW" dirty="0" smtClean="0"/>
          </a:p>
          <a:p>
            <a:r>
              <a:rPr lang="zh-TW" altLang="en-US" b="1" dirty="0" smtClean="0"/>
              <a:t>陳瑋</a:t>
            </a:r>
            <a:r>
              <a:rPr lang="zh-TW" altLang="en-US" dirty="0" smtClean="0"/>
              <a:t>先生（分機</a:t>
            </a:r>
            <a:r>
              <a:rPr lang="en-US" altLang="zh-TW" dirty="0" smtClean="0"/>
              <a:t>1976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r>
              <a:rPr lang="zh-TW" altLang="en-US" sz="2400" dirty="0" smtClean="0">
                <a:solidFill>
                  <a:srgbClr val="0070C0"/>
                </a:solidFill>
              </a:rPr>
              <a:t>負責單位：公館校區、圖書館校區各單位</a:t>
            </a:r>
            <a:endParaRPr lang="en-US" altLang="zh-TW" sz="2400" dirty="0" smtClean="0">
              <a:solidFill>
                <a:srgbClr val="0070C0"/>
              </a:solidFill>
            </a:endParaRPr>
          </a:p>
          <a:p>
            <a:r>
              <a:rPr lang="zh-TW" altLang="en-US" b="1" dirty="0" smtClean="0"/>
              <a:t>潘俊賢</a:t>
            </a:r>
            <a:r>
              <a:rPr lang="zh-TW" altLang="en-US" dirty="0" smtClean="0"/>
              <a:t>先生（分機</a:t>
            </a:r>
            <a:r>
              <a:rPr lang="en-US" altLang="zh-TW" dirty="0" smtClean="0"/>
              <a:t>1977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r>
              <a:rPr lang="zh-TW" altLang="en-US" sz="2400" dirty="0" smtClean="0">
                <a:solidFill>
                  <a:srgbClr val="0070C0"/>
                </a:solidFill>
              </a:rPr>
              <a:t>負責單位：本部校區、林口校區各單位</a:t>
            </a:r>
            <a:endParaRPr lang="en-US" altLang="zh-TW" sz="2400" dirty="0" smtClean="0">
              <a:solidFill>
                <a:srgbClr val="0070C0"/>
              </a:solidFill>
            </a:endParaRPr>
          </a:p>
          <a:p>
            <a:r>
              <a:rPr lang="zh-TW" altLang="en-US" b="1" dirty="0" smtClean="0"/>
              <a:t>陳蕾玲</a:t>
            </a:r>
            <a:r>
              <a:rPr lang="zh-TW" altLang="en-US" dirty="0" smtClean="0"/>
              <a:t>小姐（分機</a:t>
            </a:r>
            <a:r>
              <a:rPr lang="en-US" altLang="zh-TW" dirty="0" smtClean="0"/>
              <a:t>1980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r>
              <a:rPr lang="zh-TW" altLang="en-US" sz="2400" dirty="0" smtClean="0">
                <a:solidFill>
                  <a:srgbClr val="0070C0"/>
                </a:solidFill>
              </a:rPr>
              <a:t>財產總帳管理、財產系統相關問題</a:t>
            </a:r>
            <a:endParaRPr lang="en-US" altLang="zh-TW" sz="24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zh-TW" altLang="en-US" sz="24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2555875" y="2205038"/>
            <a:ext cx="3879850" cy="192087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zh-TW" altLang="en-US" sz="6000" b="0" dirty="0">
                <a:solidFill>
                  <a:srgbClr val="3333FF"/>
                </a:solidFill>
                <a:latin typeface="+mj-ea"/>
                <a:ea typeface="+mj-ea"/>
              </a:rPr>
              <a:t>簡報結束</a:t>
            </a:r>
          </a:p>
          <a:p>
            <a:pPr algn="ctr" eaLnBrk="1" hangingPunct="1"/>
            <a:r>
              <a:rPr lang="zh-TW" altLang="en-US" sz="6000" b="0" dirty="0">
                <a:solidFill>
                  <a:srgbClr val="3333FF"/>
                </a:solidFill>
                <a:latin typeface="+mj-ea"/>
                <a:ea typeface="+mj-ea"/>
              </a:rPr>
              <a:t>敬請指教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752057"/>
          </a:xfrm>
        </p:spPr>
        <p:txBody>
          <a:bodyPr/>
          <a:lstStyle/>
          <a:p>
            <a:endParaRPr lang="zh-TW" altLang="zh-TW" dirty="0" smtClean="0"/>
          </a:p>
        </p:txBody>
      </p:sp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國有財產產籍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管理</a:t>
            </a:r>
            <a:r>
              <a:rPr lang="en-US" altLang="zh-TW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36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國有財產之區分</a:t>
            </a:r>
            <a:endParaRPr lang="zh-TW" altLang="en-US" b="1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1547664" y="2276872"/>
          <a:ext cx="5715000" cy="3338513"/>
        </p:xfrm>
        <a:graphic>
          <a:graphicData uri="http://schemas.openxmlformats.org/presentationml/2006/ole">
            <p:oleObj spid="_x0000_s4100" name="MS 組織圖 2.0" r:id="rId3" imgW="6870600" imgH="4012920" progId="">
              <p:embed followColorScheme="full"/>
            </p:oleObj>
          </a:graphicData>
        </a:graphic>
      </p:graphicFrame>
      <p:sp>
        <p:nvSpPr>
          <p:cNvPr id="6" name="橢圓 5"/>
          <p:cNvSpPr/>
          <p:nvPr/>
        </p:nvSpPr>
        <p:spPr>
          <a:xfrm>
            <a:off x="1259632" y="3789040"/>
            <a:ext cx="1728192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國有財產產籍管理</a:t>
            </a:r>
            <a:r>
              <a:rPr lang="en-US" altLang="zh-TW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相關法規</a:t>
            </a:r>
          </a:p>
        </p:txBody>
      </p:sp>
      <p:sp>
        <p:nvSpPr>
          <p:cNvPr id="5" name="Oval 4099"/>
          <p:cNvSpPr>
            <a:spLocks noChangeArrowheads="1"/>
          </p:cNvSpPr>
          <p:nvPr/>
        </p:nvSpPr>
        <p:spPr bwMode="auto">
          <a:xfrm>
            <a:off x="395536" y="1988840"/>
            <a:ext cx="1676400" cy="1295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 dirty="0">
                <a:ea typeface="標楷體" pitchFamily="65" charset="-120"/>
              </a:rPr>
              <a:t>國產法及</a:t>
            </a:r>
          </a:p>
          <a:p>
            <a:r>
              <a:rPr lang="zh-TW" altLang="en-US" sz="2000" b="1" dirty="0">
                <a:ea typeface="標楷體" pitchFamily="65" charset="-120"/>
              </a:rPr>
              <a:t>其施行細則</a:t>
            </a:r>
          </a:p>
        </p:txBody>
      </p:sp>
      <p:sp>
        <p:nvSpPr>
          <p:cNvPr id="7" name="Oval 4101"/>
          <p:cNvSpPr>
            <a:spLocks noChangeArrowheads="1"/>
          </p:cNvSpPr>
          <p:nvPr/>
        </p:nvSpPr>
        <p:spPr bwMode="auto">
          <a:xfrm>
            <a:off x="4134099" y="1912640"/>
            <a:ext cx="1676400" cy="1295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>
                <a:ea typeface="標楷體" pitchFamily="65" charset="-120"/>
              </a:rPr>
              <a:t>會計法及</a:t>
            </a:r>
          </a:p>
          <a:p>
            <a:r>
              <a:rPr lang="zh-TW" altLang="en-US" sz="2000" b="1">
                <a:ea typeface="標楷體" pitchFamily="65" charset="-120"/>
              </a:rPr>
              <a:t>其施行細則</a:t>
            </a:r>
          </a:p>
        </p:txBody>
      </p:sp>
      <p:sp>
        <p:nvSpPr>
          <p:cNvPr id="8" name="Oval 4102"/>
          <p:cNvSpPr>
            <a:spLocks noChangeArrowheads="1"/>
          </p:cNvSpPr>
          <p:nvPr/>
        </p:nvSpPr>
        <p:spPr bwMode="auto">
          <a:xfrm>
            <a:off x="2291011" y="1955503"/>
            <a:ext cx="1676400" cy="1295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 dirty="0">
                <a:ea typeface="標楷體" pitchFamily="65" charset="-120"/>
              </a:rPr>
              <a:t>審計法及</a:t>
            </a:r>
          </a:p>
          <a:p>
            <a:r>
              <a:rPr lang="zh-TW" altLang="en-US" sz="2000" b="1" dirty="0">
                <a:ea typeface="標楷體" pitchFamily="65" charset="-120"/>
              </a:rPr>
              <a:t>其施行細則</a:t>
            </a:r>
          </a:p>
        </p:txBody>
      </p:sp>
      <p:sp>
        <p:nvSpPr>
          <p:cNvPr id="9" name="Oval 4103"/>
          <p:cNvSpPr>
            <a:spLocks noChangeArrowheads="1"/>
          </p:cNvSpPr>
          <p:nvPr/>
        </p:nvSpPr>
        <p:spPr bwMode="auto">
          <a:xfrm>
            <a:off x="6091486" y="1898353"/>
            <a:ext cx="1919288" cy="1295400"/>
          </a:xfrm>
          <a:prstGeom prst="ellipse">
            <a:avLst/>
          </a:prstGeom>
          <a:solidFill>
            <a:srgbClr val="FFCC99"/>
          </a:solidFill>
          <a:ln w="38100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>
                <a:ea typeface="標楷體" pitchFamily="65" charset="-120"/>
              </a:rPr>
              <a:t>國有財產產籍</a:t>
            </a:r>
          </a:p>
          <a:p>
            <a:r>
              <a:rPr lang="zh-TW" altLang="en-US" sz="2000" b="1">
                <a:ea typeface="標楷體" pitchFamily="65" charset="-120"/>
              </a:rPr>
              <a:t>管理作業要點</a:t>
            </a:r>
          </a:p>
        </p:txBody>
      </p:sp>
      <p:sp>
        <p:nvSpPr>
          <p:cNvPr id="10" name="Oval 4104"/>
          <p:cNvSpPr>
            <a:spLocks noChangeArrowheads="1"/>
          </p:cNvSpPr>
          <p:nvPr/>
        </p:nvSpPr>
        <p:spPr bwMode="auto">
          <a:xfrm>
            <a:off x="457449" y="3536653"/>
            <a:ext cx="1676400" cy="1295400"/>
          </a:xfrm>
          <a:prstGeom prst="ellipse">
            <a:avLst/>
          </a:prstGeom>
          <a:solidFill>
            <a:srgbClr val="FFCC99"/>
          </a:solidFill>
          <a:ln w="38100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>
                <a:ea typeface="標楷體" pitchFamily="65" charset="-120"/>
              </a:rPr>
              <a:t>國有公用財產</a:t>
            </a:r>
          </a:p>
          <a:p>
            <a:r>
              <a:rPr lang="zh-TW" altLang="en-US" sz="2000" b="1">
                <a:ea typeface="標楷體" pitchFamily="65" charset="-120"/>
              </a:rPr>
              <a:t>管理手冊</a:t>
            </a:r>
          </a:p>
        </p:txBody>
      </p:sp>
      <p:sp>
        <p:nvSpPr>
          <p:cNvPr id="11" name="Oval 4105"/>
          <p:cNvSpPr>
            <a:spLocks noChangeArrowheads="1"/>
          </p:cNvSpPr>
          <p:nvPr/>
        </p:nvSpPr>
        <p:spPr bwMode="auto">
          <a:xfrm>
            <a:off x="6229599" y="3508078"/>
            <a:ext cx="1876425" cy="1295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>
                <a:ea typeface="標楷體" pitchFamily="65" charset="-120"/>
              </a:rPr>
              <a:t>普通公務會計</a:t>
            </a:r>
          </a:p>
          <a:p>
            <a:r>
              <a:rPr lang="zh-TW" altLang="en-US" sz="2000" b="1">
                <a:ea typeface="標楷體" pitchFamily="65" charset="-120"/>
              </a:rPr>
              <a:t>制度之一致規定</a:t>
            </a:r>
          </a:p>
        </p:txBody>
      </p:sp>
      <p:sp>
        <p:nvSpPr>
          <p:cNvPr id="12" name="Oval 4106"/>
          <p:cNvSpPr>
            <a:spLocks noChangeArrowheads="1"/>
          </p:cNvSpPr>
          <p:nvPr/>
        </p:nvSpPr>
        <p:spPr bwMode="auto">
          <a:xfrm>
            <a:off x="2414836" y="3508078"/>
            <a:ext cx="1647825" cy="1295400"/>
          </a:xfrm>
          <a:prstGeom prst="ellipse">
            <a:avLst/>
          </a:prstGeom>
          <a:solidFill>
            <a:srgbClr val="FFCC99"/>
          </a:solidFill>
          <a:ln w="38100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 dirty="0">
                <a:ea typeface="標楷體" pitchFamily="65" charset="-120"/>
              </a:rPr>
              <a:t>財物標準分類</a:t>
            </a:r>
          </a:p>
        </p:txBody>
      </p:sp>
      <p:sp>
        <p:nvSpPr>
          <p:cNvPr id="13" name="Oval 4107"/>
          <p:cNvSpPr>
            <a:spLocks noChangeArrowheads="1"/>
          </p:cNvSpPr>
          <p:nvPr/>
        </p:nvSpPr>
        <p:spPr bwMode="auto">
          <a:xfrm>
            <a:off x="4343649" y="3508078"/>
            <a:ext cx="1676400" cy="12954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000" b="1">
                <a:ea typeface="標楷體" pitchFamily="65" charset="-120"/>
              </a:rPr>
              <a:t>政府採購法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國有財產產籍管理</a:t>
            </a:r>
            <a:r>
              <a:rPr lang="en-US" altLang="zh-TW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36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國有財產範圍</a:t>
            </a:r>
            <a:endParaRPr lang="zh-TW" altLang="en-US" dirty="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539552" y="1700808"/>
            <a:ext cx="2286000" cy="685800"/>
          </a:xfrm>
          <a:prstGeom prst="homePlate">
            <a:avLst>
              <a:gd name="adj" fmla="val 83333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800" b="1" dirty="0">
                <a:ea typeface="標楷體" pitchFamily="65" charset="-120"/>
              </a:rPr>
              <a:t>不動產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39552" y="2691408"/>
            <a:ext cx="2286000" cy="685800"/>
          </a:xfrm>
          <a:prstGeom prst="homePlate">
            <a:avLst>
              <a:gd name="adj" fmla="val 83333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800" b="1">
                <a:ea typeface="標楷體" pitchFamily="65" charset="-120"/>
              </a:rPr>
              <a:t>動產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539552" y="4149080"/>
            <a:ext cx="2286000" cy="685800"/>
          </a:xfrm>
          <a:prstGeom prst="homePlate">
            <a:avLst>
              <a:gd name="adj" fmla="val 83333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800" b="1" dirty="0">
                <a:ea typeface="標楷體" pitchFamily="65" charset="-120"/>
              </a:rPr>
              <a:t>有價</a:t>
            </a:r>
            <a:r>
              <a:rPr lang="zh-TW" altLang="en-US" sz="2800" b="1" dirty="0">
                <a:latin typeface="標楷體" pitchFamily="65" charset="-120"/>
                <a:ea typeface="標楷體" pitchFamily="65" charset="-120"/>
              </a:rPr>
              <a:t>證券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52252" y="5130155"/>
            <a:ext cx="2286000" cy="685800"/>
          </a:xfrm>
          <a:prstGeom prst="homePlate">
            <a:avLst>
              <a:gd name="adj" fmla="val 83333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800" b="1">
                <a:ea typeface="標楷體" pitchFamily="65" charset="-120"/>
              </a:rPr>
              <a:t>權利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054152" y="1777008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TW" altLang="zh-TW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977952" y="1777008"/>
            <a:ext cx="5105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土地、土地改良物、房屋建築及設備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41452" y="2440583"/>
            <a:ext cx="59230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指</a:t>
            </a:r>
            <a:r>
              <a:rPr lang="zh-TW" altLang="en-US" sz="2200" b="1" dirty="0" smtClean="0">
                <a:latin typeface="標楷體" pitchFamily="65" charset="-120"/>
                <a:ea typeface="標楷體" pitchFamily="65" charset="-120"/>
              </a:rPr>
              <a:t>金額</a:t>
            </a:r>
            <a:r>
              <a:rPr lang="zh-TW" altLang="en-US" sz="2200" b="1" u="sng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超過</a:t>
            </a:r>
            <a:r>
              <a:rPr lang="en-US" altLang="zh-TW" sz="2200" b="1" u="sng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200" b="1" u="sng" dirty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萬元以上</a:t>
            </a: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且使用</a:t>
            </a:r>
            <a:r>
              <a:rPr lang="zh-TW" altLang="en-US" sz="2200" b="1" u="sng" dirty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年限在</a:t>
            </a:r>
            <a:r>
              <a:rPr lang="en-US" altLang="zh-TW" sz="2200" b="1" u="sng" dirty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200" b="1" u="sng" dirty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年以上</a:t>
            </a: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之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機械及設備</a:t>
            </a: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交通運輸及設備</a:t>
            </a: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及其他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雜項設備</a:t>
            </a:r>
            <a:endParaRPr lang="zh-TW" altLang="en-US" b="1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108127" y="4242742"/>
            <a:ext cx="3657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股份、股票、債券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077965" y="5107930"/>
            <a:ext cx="4930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TW" altLang="en-US" sz="2200" b="1" dirty="0">
                <a:ea typeface="標楷體" pitchFamily="65" charset="-120"/>
              </a:rPr>
              <a:t>地上權、</a:t>
            </a:r>
            <a:r>
              <a:rPr lang="en-US" altLang="zh-TW" sz="2200" b="1" dirty="0">
                <a:ea typeface="標楷體" pitchFamily="65" charset="-120"/>
              </a:rPr>
              <a:t>…</a:t>
            </a:r>
            <a:r>
              <a:rPr lang="zh-TW" altLang="en-US" sz="2200" b="1" dirty="0">
                <a:ea typeface="標楷體" pitchFamily="65" charset="-120"/>
              </a:rPr>
              <a:t>礦業權、漁業權、專利權、著作權、商標權及其他財產上之權利</a:t>
            </a:r>
            <a:r>
              <a:rPr lang="zh-TW" altLang="en-US" sz="2200" b="1" dirty="0"/>
              <a:t> </a:t>
            </a:r>
          </a:p>
        </p:txBody>
      </p:sp>
      <p:sp>
        <p:nvSpPr>
          <p:cNvPr id="13" name="矩形 12"/>
          <p:cNvSpPr/>
          <p:nvPr/>
        </p:nvSpPr>
        <p:spPr>
          <a:xfrm>
            <a:off x="539552" y="357301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762000" algn="ctr">
              <a:lnSpc>
                <a:spcPct val="90000"/>
              </a:lnSpc>
              <a:buNone/>
            </a:pPr>
            <a:r>
              <a:rPr lang="zh-TW" altLang="en-US" sz="20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＜詳細分類參照行政院主計處訂頒之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財物標準分類</a:t>
            </a:r>
            <a:r>
              <a:rPr lang="zh-TW" altLang="en-US" sz="20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 ＞</a:t>
            </a:r>
            <a:r>
              <a:rPr lang="zh-TW" altLang="en-US" sz="2000" dirty="0" smtClean="0">
                <a:solidFill>
                  <a:schemeClr val="hlink"/>
                </a:solidFill>
                <a:latin typeface="標楷體" pitchFamily="65" charset="-120"/>
                <a:ea typeface="標楷體" pitchFamily="65" charset="-120"/>
              </a:rPr>
              <a:t>  </a:t>
            </a:r>
            <a:endParaRPr lang="zh-TW" altLang="en-US" sz="2000" dirty="0" smtClean="0">
              <a:solidFill>
                <a:schemeClr val="accent1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635000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256432" y="2267669"/>
            <a:ext cx="1447800" cy="609600"/>
          </a:xfrm>
          <a:prstGeom prst="homePlate">
            <a:avLst>
              <a:gd name="adj" fmla="val 59375"/>
            </a:avLst>
          </a:prstGeom>
          <a:solidFill>
            <a:srgbClr val="FFCC99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TW" altLang="en-US" sz="2800" b="1" dirty="0">
                <a:solidFill>
                  <a:srgbClr val="0000FF"/>
                </a:solidFill>
                <a:ea typeface="標楷體" pitchFamily="65" charset="-120"/>
              </a:rPr>
              <a:t>財物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2987824" y="1916832"/>
            <a:ext cx="1443608" cy="5334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TW" altLang="en-US" sz="2400" b="1" dirty="0">
                <a:solidFill>
                  <a:schemeClr val="hlink"/>
                </a:solidFill>
                <a:latin typeface="標楷體" pitchFamily="65" charset="-120"/>
                <a:ea typeface="標楷體" pitchFamily="65" charset="-120"/>
              </a:rPr>
              <a:t>財 產</a:t>
            </a:r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2987824" y="2648669"/>
            <a:ext cx="1442021" cy="5334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TW" altLang="en-US" sz="2400" b="1" dirty="0">
                <a:solidFill>
                  <a:schemeClr val="hlink"/>
                </a:solidFill>
                <a:latin typeface="標楷體" pitchFamily="65" charset="-120"/>
                <a:ea typeface="標楷體" pitchFamily="65" charset="-120"/>
              </a:rPr>
              <a:t>物 品</a:t>
            </a: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4609232" y="2648669"/>
            <a:ext cx="2438400" cy="457200"/>
          </a:xfrm>
          <a:prstGeom prst="leftArrowCallout">
            <a:avLst>
              <a:gd name="adj1" fmla="val 25000"/>
              <a:gd name="adj2" fmla="val 25000"/>
              <a:gd name="adj3" fmla="val 88889"/>
              <a:gd name="adj4" fmla="val 66667"/>
            </a:avLst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TW" b="1" dirty="0">
                <a:ea typeface="標楷體" pitchFamily="65" charset="-120"/>
              </a:rPr>
              <a:t> </a:t>
            </a:r>
            <a:r>
              <a:rPr lang="zh-TW" altLang="en-US" b="1" dirty="0">
                <a:ea typeface="標楷體" pitchFamily="65" charset="-120"/>
              </a:rPr>
              <a:t>物品管理手冊</a:t>
            </a: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4609232" y="1886669"/>
            <a:ext cx="2438400" cy="609600"/>
          </a:xfrm>
          <a:prstGeom prst="leftArrowCallout">
            <a:avLst>
              <a:gd name="adj1" fmla="val 25000"/>
              <a:gd name="adj2" fmla="val 25000"/>
              <a:gd name="adj3" fmla="val 66667"/>
              <a:gd name="adj4" fmla="val 66667"/>
            </a:avLst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TW" b="1" dirty="0">
                <a:ea typeface="標楷體" pitchFamily="65" charset="-120"/>
              </a:rPr>
              <a:t> </a:t>
            </a:r>
            <a:r>
              <a:rPr lang="zh-TW" altLang="en-US" b="1" dirty="0">
                <a:ea typeface="標楷體" pitchFamily="65" charset="-120"/>
              </a:rPr>
              <a:t>國有公用</a:t>
            </a:r>
            <a:r>
              <a:rPr lang="zh-TW" altLang="en-US" b="1" dirty="0" smtClean="0">
                <a:ea typeface="標楷體" pitchFamily="65" charset="-120"/>
              </a:rPr>
              <a:t>財產</a:t>
            </a:r>
            <a:endParaRPr lang="en-US" altLang="zh-TW" b="1" dirty="0" smtClean="0">
              <a:ea typeface="標楷體" pitchFamily="65" charset="-120"/>
            </a:endParaRPr>
          </a:p>
          <a:p>
            <a:r>
              <a:rPr lang="zh-TW" altLang="en-US" b="1" dirty="0" smtClean="0">
                <a:ea typeface="標楷體" pitchFamily="65" charset="-120"/>
              </a:rPr>
              <a:t>管理</a:t>
            </a:r>
            <a:r>
              <a:rPr lang="zh-TW" altLang="en-US" b="1" dirty="0">
                <a:ea typeface="標楷體" pitchFamily="65" charset="-120"/>
              </a:rPr>
              <a:t>手冊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11560" y="3861048"/>
            <a:ext cx="2095872" cy="609600"/>
          </a:xfrm>
          <a:prstGeom prst="homePlate">
            <a:avLst>
              <a:gd name="adj" fmla="val 59375"/>
            </a:avLst>
          </a:prstGeom>
          <a:solidFill>
            <a:srgbClr val="FFCC99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800" b="1" dirty="0" smtClean="0">
                <a:solidFill>
                  <a:srgbClr val="0000FF"/>
                </a:solidFill>
                <a:ea typeface="標楷體" pitchFamily="65" charset="-120"/>
              </a:rPr>
              <a:t>無形資產</a:t>
            </a:r>
            <a:endParaRPr lang="zh-TW" altLang="en-US" sz="2800" b="1" dirty="0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2987824" y="3861048"/>
            <a:ext cx="1443608" cy="5334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TW" altLang="en-US" sz="2400" b="1" dirty="0" smtClean="0">
                <a:solidFill>
                  <a:schemeClr val="hlink"/>
                </a:solidFill>
                <a:latin typeface="標楷體" pitchFamily="65" charset="-120"/>
                <a:ea typeface="標楷體" pitchFamily="65" charset="-120"/>
              </a:rPr>
              <a:t>電腦軟體</a:t>
            </a:r>
            <a:endParaRPr lang="zh-TW" altLang="en-US" sz="2400" b="1" dirty="0">
              <a:solidFill>
                <a:schemeClr val="hlin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4572000" y="3789040"/>
            <a:ext cx="3528392" cy="648072"/>
          </a:xfrm>
          <a:prstGeom prst="leftArrowCallout">
            <a:avLst>
              <a:gd name="adj1" fmla="val 21387"/>
              <a:gd name="adj2" fmla="val 25000"/>
              <a:gd name="adj3" fmla="val 88889"/>
              <a:gd name="adj4" fmla="val 76503"/>
            </a:avLst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TW" b="1" dirty="0">
                <a:ea typeface="標楷體" pitchFamily="65" charset="-120"/>
              </a:rPr>
              <a:t> </a:t>
            </a:r>
            <a:r>
              <a:rPr lang="zh-TW" altLang="en-US" b="1" dirty="0" smtClean="0">
                <a:ea typeface="標楷體" pitchFamily="65" charset="-120"/>
              </a:rPr>
              <a:t>政府所屬各級行政機關</a:t>
            </a:r>
            <a:endParaRPr lang="en-US" altLang="zh-TW" b="1" dirty="0" smtClean="0">
              <a:ea typeface="標楷體" pitchFamily="65" charset="-120"/>
            </a:endParaRPr>
          </a:p>
          <a:p>
            <a:r>
              <a:rPr lang="zh-TW" altLang="en-US" b="1" dirty="0" smtClean="0">
                <a:ea typeface="標楷體" pitchFamily="65" charset="-120"/>
              </a:rPr>
              <a:t>電腦軟體管理作業要點</a:t>
            </a:r>
            <a:endParaRPr lang="zh-TW" altLang="en-US" b="1" dirty="0"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校內經費</a:t>
            </a:r>
            <a:r>
              <a:rPr lang="zh-TW" altLang="zh-TW" b="1" dirty="0" smtClean="0"/>
              <a:t>財物類核銷</a:t>
            </a:r>
            <a:r>
              <a:rPr lang="en-US" altLang="zh-TW" b="1" dirty="0" smtClean="0"/>
              <a:t>-1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zh-TW" b="1" dirty="0" smtClean="0"/>
              <a:t>財產</a:t>
            </a:r>
          </a:p>
          <a:p>
            <a:pPr lvl="0"/>
            <a:r>
              <a:rPr lang="zh-TW" altLang="en-US" dirty="0" smtClean="0"/>
              <a:t>購置</a:t>
            </a:r>
            <a:r>
              <a:rPr lang="zh-TW" altLang="zh-TW" dirty="0" smtClean="0"/>
              <a:t>財產：填</a:t>
            </a:r>
            <a:r>
              <a:rPr lang="zh-TW" altLang="en-US" dirty="0" smtClean="0"/>
              <a:t>造</a:t>
            </a:r>
            <a:r>
              <a:rPr lang="zh-TW" altLang="zh-TW" b="1" u="sng" dirty="0" smtClean="0"/>
              <a:t>財產增加單</a:t>
            </a:r>
            <a:r>
              <a:rPr lang="zh-TW" altLang="zh-TW" dirty="0" smtClean="0"/>
              <a:t>。</a:t>
            </a:r>
          </a:p>
          <a:p>
            <a:r>
              <a:rPr lang="zh-TW" altLang="zh-TW" dirty="0" smtClean="0"/>
              <a:t>財產增值：財產價值因擴充原主</a:t>
            </a:r>
            <a:r>
              <a:rPr lang="zh-TW" altLang="en-US" dirty="0" smtClean="0"/>
              <a:t>財產效能</a:t>
            </a:r>
            <a:r>
              <a:rPr lang="zh-TW" altLang="zh-TW" dirty="0" smtClean="0"/>
              <a:t>或提昇附加價值應填造</a:t>
            </a:r>
            <a:r>
              <a:rPr lang="zh-TW" altLang="zh-TW" b="1" u="sng" dirty="0" smtClean="0"/>
              <a:t>財產增值單</a:t>
            </a:r>
            <a:r>
              <a:rPr lang="en-US" altLang="zh-TW" dirty="0" smtClean="0"/>
              <a:t> 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購置圖書：請先</a:t>
            </a:r>
            <a:r>
              <a:rPr lang="zh-TW" altLang="en-US" dirty="0" smtClean="0">
                <a:solidFill>
                  <a:srgbClr val="FF0000"/>
                </a:solidFill>
              </a:rPr>
              <a:t>加會圖書館</a:t>
            </a:r>
            <a:r>
              <a:rPr lang="zh-TW" altLang="en-US" dirty="0" smtClean="0"/>
              <a:t>認定。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zh-TW" sz="2000" dirty="0" smtClean="0"/>
              <a:t>備註：前項新購置財物各單項產品單價應含</a:t>
            </a:r>
            <a:r>
              <a:rPr lang="zh-TW" altLang="zh-TW" sz="2000" dirty="0" smtClean="0">
                <a:solidFill>
                  <a:srgbClr val="0070C0"/>
                </a:solidFill>
              </a:rPr>
              <a:t>稅金、施工線材、安裝費、運費及附件</a:t>
            </a:r>
            <a:r>
              <a:rPr lang="zh-TW" altLang="zh-TW" sz="2000" dirty="0" smtClean="0"/>
              <a:t>等費用，並須詳實填寫</a:t>
            </a:r>
            <a:r>
              <a:rPr lang="zh-TW" altLang="zh-TW" sz="2000" dirty="0" smtClean="0">
                <a:solidFill>
                  <a:srgbClr val="0070C0"/>
                </a:solidFill>
              </a:rPr>
              <a:t>產品名稱、廠牌、產地（國別）、規格、型號及材質</a:t>
            </a:r>
            <a:r>
              <a:rPr lang="zh-TW" altLang="zh-TW" sz="2000" dirty="0" smtClean="0"/>
              <a:t>等資料，並檢附</a:t>
            </a:r>
            <a:r>
              <a:rPr lang="zh-TW" altLang="zh-TW" sz="2000" b="1" u="sng" dirty="0" smtClean="0"/>
              <a:t>財物登記基本資料表</a:t>
            </a:r>
            <a:r>
              <a:rPr lang="zh-TW" altLang="zh-TW" sz="2000" dirty="0" smtClean="0"/>
              <a:t>，以建立完整電腦資料。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 cstate="print"/>
          <a:srcRect l="39801" t="3056" r="24896" b="9889"/>
          <a:stretch>
            <a:fillRect/>
          </a:stretch>
        </p:blipFill>
        <p:spPr bwMode="auto">
          <a:xfrm>
            <a:off x="179512" y="1196752"/>
            <a:ext cx="3744416" cy="517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/>
          <a:srcRect l="40842" t="2414" r="25270" b="9404"/>
          <a:stretch>
            <a:fillRect/>
          </a:stretch>
        </p:blipFill>
        <p:spPr bwMode="auto">
          <a:xfrm>
            <a:off x="4067944" y="1196752"/>
            <a:ext cx="3672408" cy="534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635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33CC"/>
                </a:solidFill>
              </a:rPr>
              <a:t>財產增加單填造範例</a:t>
            </a:r>
          </a:p>
        </p:txBody>
      </p:sp>
      <p:sp>
        <p:nvSpPr>
          <p:cNvPr id="12" name="橢圓 11"/>
          <p:cNvSpPr/>
          <p:nvPr/>
        </p:nvSpPr>
        <p:spPr>
          <a:xfrm>
            <a:off x="467544" y="2420888"/>
            <a:ext cx="201622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395536" y="3933056"/>
            <a:ext cx="1512168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1907704" y="3933056"/>
            <a:ext cx="1728192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323528" y="5085184"/>
            <a:ext cx="345638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4139952" y="4869160"/>
            <a:ext cx="3744416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33CC"/>
                </a:solidFill>
              </a:rPr>
              <a:t>財產增值單填造範例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6273" t="16014" r="19807" b="14792"/>
          <a:stretch>
            <a:fillRect/>
          </a:stretch>
        </p:blipFill>
        <p:spPr bwMode="auto">
          <a:xfrm>
            <a:off x="467543" y="1340768"/>
            <a:ext cx="6636079" cy="478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4644008" y="2636912"/>
            <a:ext cx="1944216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2555776" y="3212976"/>
            <a:ext cx="1944216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典風華版">
  <a:themeElements>
    <a:clrScheme name="古典風華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古典風華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典風華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古典風華版</Template>
  <TotalTime>726</TotalTime>
  <Words>1154</Words>
  <Application>Microsoft Office PowerPoint</Application>
  <PresentationFormat>如螢幕大小 (4:3)</PresentationFormat>
  <Paragraphs>125</Paragraphs>
  <Slides>21</Slides>
  <Notes>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21</vt:i4>
      </vt:variant>
    </vt:vector>
  </HeadingPairs>
  <TitlesOfParts>
    <vt:vector size="25" baseType="lpstr">
      <vt:lpstr>古典風華版</vt:lpstr>
      <vt:lpstr>Image</vt:lpstr>
      <vt:lpstr>MS 組織圖 2.0</vt:lpstr>
      <vt:lpstr>Document</vt:lpstr>
      <vt:lpstr>102年度建教合作計畫業務說明會  國有公用財產產籍管理法規 及校內財產管理</vt:lpstr>
      <vt:lpstr>投影片 2</vt:lpstr>
      <vt:lpstr>國有財產產籍管理-國有財產之區分</vt:lpstr>
      <vt:lpstr>國有財產產籍管理-相關法規</vt:lpstr>
      <vt:lpstr>國有財產產籍管理-國有財產範圍</vt:lpstr>
      <vt:lpstr>投影片 6</vt:lpstr>
      <vt:lpstr>校內經費財物類核銷-1</vt:lpstr>
      <vt:lpstr>財產增加單填造範例</vt:lpstr>
      <vt:lpstr>財產增值單填造範例</vt:lpstr>
      <vt:lpstr>投影片 10</vt:lpstr>
      <vt:lpstr>圖書登帳事宜 （行政院主計處90年11月5日「研商財物標準分類相關事宜」會議紀錄）</vt:lpstr>
      <vt:lpstr>財產增加流程</vt:lpstr>
      <vt:lpstr>校內經費財物類核銷-2</vt:lpstr>
      <vt:lpstr>校內經費財物類核銷-3</vt:lpstr>
      <vt:lpstr>校內經費財物類核銷-4</vt:lpstr>
      <vt:lpstr>財產維修單填造範例</vt:lpstr>
      <vt:lpstr>財產盤點</vt:lpstr>
      <vt:lpstr>財產交接</vt:lpstr>
      <vt:lpstr>投影片 19</vt:lpstr>
      <vt:lpstr>資產經營管理組聯絡窗口</vt:lpstr>
      <vt:lpstr>投影片 21</vt:lpstr>
    </vt:vector>
  </TitlesOfParts>
  <Company>ntnu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國有公用財產管理</dc:title>
  <dc:creator>user</dc:creator>
  <cp:lastModifiedBy>user</cp:lastModifiedBy>
  <cp:revision>55</cp:revision>
  <dcterms:created xsi:type="dcterms:W3CDTF">2013-09-11T06:42:50Z</dcterms:created>
  <dcterms:modified xsi:type="dcterms:W3CDTF">2013-09-12T11:32:56Z</dcterms:modified>
</cp:coreProperties>
</file>