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9" r:id="rId3"/>
    <p:sldId id="260" r:id="rId4"/>
    <p:sldId id="261" r:id="rId5"/>
    <p:sldId id="275" r:id="rId6"/>
    <p:sldId id="266" r:id="rId7"/>
    <p:sldId id="278" r:id="rId8"/>
    <p:sldId id="276" r:id="rId9"/>
    <p:sldId id="277" r:id="rId10"/>
    <p:sldId id="269" r:id="rId11"/>
    <p:sldId id="279" r:id="rId12"/>
    <p:sldId id="280" r:id="rId13"/>
    <p:sldId id="265" r:id="rId14"/>
  </p:sldIdLst>
  <p:sldSz cx="9144000" cy="6858000" type="screen4x3"/>
  <p:notesSz cx="6805613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7273-F8ED-484B-A8FF-FBB7F883121E}" type="datetimeFigureOut">
              <a:rPr lang="zh-TW" altLang="en-US" smtClean="0"/>
              <a:pPr/>
              <a:t>2015/1/7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A73BE-5C6F-4602-9BF9-C663F336AC4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9450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700213"/>
            <a:ext cx="7772400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3500438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 sz="3500"/>
            </a:lvl1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6165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6165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897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65175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296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0032"/>
          </a:solidFill>
          <a:latin typeface="Arial" charset="0"/>
          <a:ea typeface="華康明體 Std W5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新細明體" charset="-12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s891033@ntnu.edu.tw" TargetMode="External"/><Relationship Id="rId2" Type="http://schemas.openxmlformats.org/officeDocument/2006/relationships/hyperlink" Target="mailto:scfang@most.gov.tw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scitechvista.most.gov.tw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st.gov.tw/newwp.aspx?act=Detail&amp;id=b6df2c6ee5794a998e22f770960c7492&amp;ctunit=31&amp;ctnode=42&amp;mp=1" TargetMode="External"/><Relationship Id="rId2" Type="http://schemas.openxmlformats.org/officeDocument/2006/relationships/hyperlink" Target="http://www.acad.ntnu.edu.tw/3news/news.php?Sn=15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istics.most.gov.tw/was2/award/AsAwardMultiQuery.aspx" TargetMode="External"/><Relationship Id="rId5" Type="http://schemas.openxmlformats.org/officeDocument/2006/relationships/hyperlink" Target="http://www.most.gov.tw/sci/lp.asp?CtNode=3852&amp;CtUnit=1623&amp;BaseDSD=7" TargetMode="External"/><Relationship Id="rId4" Type="http://schemas.openxmlformats.org/officeDocument/2006/relationships/hyperlink" Target="http://www.most.gov.tw/sci/ct.asp?xItem=24028&amp;ctNode=16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1357298"/>
            <a:ext cx="7772400" cy="2443167"/>
          </a:xfrm>
        </p:spPr>
        <p:txBody>
          <a:bodyPr/>
          <a:lstStyle/>
          <a:p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科技</a:t>
            </a:r>
            <a:r>
              <a:rPr lang="zh-TW" altLang="en-US" b="1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部科教國合司</a:t>
            </a:r>
            <a:r>
              <a:rPr lang="zh-TW" altLang="zh-TW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en-US" altLang="zh-TW" b="1" dirty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zh-TW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en-US" altLang="zh-TW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b="1" dirty="0" smtClean="0">
                <a:solidFill>
                  <a:srgbClr val="0000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科普活動計畫徵求說明</a:t>
            </a:r>
            <a:endParaRPr lang="zh-TW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28860" y="4500570"/>
            <a:ext cx="6400800" cy="1752600"/>
          </a:xfrm>
        </p:spPr>
        <p:txBody>
          <a:bodyPr/>
          <a:lstStyle/>
          <a:p>
            <a:pPr algn="ctr"/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研究發展處研究推動組</a:t>
            </a:r>
            <a:endParaRPr lang="zh-TW" altLang="en-US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董怡伶小姐</a:t>
            </a:r>
            <a:endParaRPr lang="zh-TW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04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</a:p>
          <a:p>
            <a:pPr eaLnBrk="1" hangingPunct="1"/>
            <a:endParaRPr lang="zh-TW" altLang="zh-TW" dirty="0" smtClean="0"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八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、本案聯絡人資訊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科技部科教國合司：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方思晴博士， 電話：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(02)2737-7595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E-mail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scfang@most.gov.tw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本校承辦人：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研發處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推動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組董怡伶小姐，校內分機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1324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E-mail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s891033@ntnu.edu.tw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補充：國立</a:t>
            </a:r>
            <a:r>
              <a:rPr lang="zh-TW" altLang="en-US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臺灣師範大學</a:t>
            </a:r>
            <a:r>
              <a:rPr lang="en-US" altLang="zh-TW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en-US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年度增進科技部計畫件數獎勵試辦方案</a:t>
            </a:r>
            <a:endParaRPr lang="zh-TW" altLang="en-US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47" y="1484313"/>
            <a:ext cx="7969306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80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補充：國立</a:t>
            </a:r>
            <a:r>
              <a:rPr lang="zh-TW" altLang="en-US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臺灣師範大學</a:t>
            </a:r>
            <a:r>
              <a:rPr lang="en-US" altLang="zh-TW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en-US" sz="3200" b="1" dirty="0">
                <a:solidFill>
                  <a:srgbClr val="6600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年度增進科技部計畫件數獎勵試辦方案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897437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l"/>
            </a:pPr>
            <a:r>
              <a:rPr lang="zh-TW" altLang="zh-TW" sz="28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獎勵區間及金額：</a:t>
            </a:r>
          </a:p>
          <a:p>
            <a:pPr marL="0" lvl="0" indent="0">
              <a:buNone/>
            </a:pPr>
            <a:endParaRPr lang="en-US" altLang="zh-TW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endParaRPr lang="en-US" altLang="zh-TW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endParaRPr lang="en-US" altLang="zh-TW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endParaRPr lang="en-US" altLang="zh-TW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en-US" altLang="zh-TW" sz="1800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1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計畫</a:t>
            </a:r>
            <a:r>
              <a:rPr lang="zh-TW" altLang="en-US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核定之管理費總計如未達各區間之獎勵金額，則不適用該點規定，</a:t>
            </a:r>
            <a:endParaRPr lang="en-US" altLang="zh-TW" sz="18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zh-TW" altLang="en-US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另給予與計畫管理費總額相同金額之獎勵金。</a:t>
            </a:r>
            <a:endParaRPr lang="en-US" altLang="zh-TW" sz="18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年度申請期限：</a:t>
            </a:r>
            <a:endParaRPr lang="en-US" altLang="zh-TW" sz="24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105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日至</a:t>
            </a: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31</a:t>
            </a:r>
            <a:r>
              <a:rPr lang="zh-TW" altLang="en-US" sz="24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endParaRPr lang="zh-TW" altLang="en-US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2204864"/>
            <a:ext cx="634047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62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 smtClean="0"/>
          </a:p>
          <a:p>
            <a:endParaRPr lang="zh-TW" altLang="en-US" dirty="0" smtClean="0"/>
          </a:p>
          <a:p>
            <a:endParaRPr lang="zh-TW" altLang="en-US" dirty="0" smtClean="0"/>
          </a:p>
          <a:p>
            <a:pPr algn="ctr">
              <a:buFontTx/>
              <a:buNone/>
            </a:pP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謝謝師長的參與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一、計畫徵求目的</a:t>
            </a:r>
          </a:p>
        </p:txBody>
      </p:sp>
      <p:sp>
        <p:nvSpPr>
          <p:cNvPr id="409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科技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部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為</a:t>
            </a:r>
            <a:r>
              <a:rPr lang="zh-TW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推廣大眾科學教育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，特公開徵求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年度「科普活動計畫」。本計畫注重以</a:t>
            </a:r>
            <a:r>
              <a:rPr lang="zh-TW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創新、多元、通俗及趣味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的方式規劃與辦理科普活動，以增進民眾對</a:t>
            </a:r>
            <a:r>
              <a:rPr lang="zh-TW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科學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與</a:t>
            </a:r>
            <a:r>
              <a:rPr lang="zh-TW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數學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的興趣，以及對科學精神、科學知識、科學方法、科技影響的認識，進而提升國人的</a:t>
            </a:r>
            <a:r>
              <a:rPr lang="zh-TW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科學素養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graphicFrame>
        <p:nvGraphicFramePr>
          <p:cNvPr id="2" name="物件 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719309"/>
              </p:ext>
            </p:extLst>
          </p:nvPr>
        </p:nvGraphicFramePr>
        <p:xfrm>
          <a:off x="6876256" y="4221088"/>
          <a:ext cx="914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showAsIcon="1" r:id="rId3" imgW="914400" imgH="685800" progId="Word.Document.8">
                  <p:embed/>
                </p:oleObj>
              </mc:Choice>
              <mc:Fallback>
                <p:oleObj name="Document" showAsIcon="1" r:id="rId3" imgW="914400" imgH="6858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6256" y="4221088"/>
                        <a:ext cx="914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、科普活動計畫主題</a:t>
            </a:r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897437"/>
          </a:xfrm>
        </p:spPr>
        <p:txBody>
          <a:bodyPr/>
          <a:lstStyle/>
          <a:p>
            <a:pPr marL="0" lvl="0" indent="0">
              <a:buNone/>
            </a:pP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透過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實驗認識科學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科普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素材研發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科普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人才培育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創意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科普活動設計與推廣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科學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新聞科普活動設計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六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科學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學習落差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女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學生參與科學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八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與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企業、科教社群合作辦理科普活動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九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全民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科學週</a:t>
            </a:r>
          </a:p>
          <a:p>
            <a:pPr marL="0" lv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十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 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科學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之藝術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影像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科普講座計畫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」及「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科普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志工之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培育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」由科技部另行徵求，         不在本計畫徵求範圍內。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zh-TW" altLang="en-US" sz="2000" dirty="0"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、計畫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特色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及申請注意事項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(1/2)</a:t>
            </a: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計畫件數計算方式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屬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非研究性質之</a:t>
            </a:r>
            <a:r>
              <a:rPr lang="zh-TW" altLang="en-US" sz="1800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規劃案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18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1.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依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科技部規定，每位計畫主持人主持</a:t>
            </a:r>
            <a:r>
              <a:rPr lang="zh-TW" altLang="en-US" sz="1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研究案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計畫件數，加計非屬研究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性質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</a:t>
            </a:r>
            <a:r>
              <a:rPr lang="zh-TW" altLang="en-US" sz="18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規劃</a:t>
            </a:r>
            <a:r>
              <a:rPr lang="zh-TW" altLang="en-US" sz="1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案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（至多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件）後，至多以</a:t>
            </a:r>
            <a:r>
              <a:rPr lang="en-US" altLang="zh-TW" sz="1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1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件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為限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                                    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2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本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佔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老師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研究案計畫件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數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                                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3.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同一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申請人在同一申請年度中僅補助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件科普活動計畫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執行期限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1.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最長以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年為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原則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需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介於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日至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105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31</a:t>
            </a:r>
            <a:r>
              <a:rPr lang="zh-TW" altLang="zh-TW" sz="1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之間。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申請人應</a:t>
            </a:r>
            <a:r>
              <a:rPr lang="zh-TW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依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活動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規劃與辦理</a:t>
            </a:r>
            <a:r>
              <a:rPr lang="zh-TW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需要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填入適當執行期限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例：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月至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105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月、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8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月至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105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         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2.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執行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期限起始月份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不得早於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活動預計辦理月份之前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個月，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執行期限結束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</a:p>
          <a:p>
            <a:pPr marL="0" lv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月份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不得晚於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活動預計辦理月份之後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個月，但全國性或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國際性之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大型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活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動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不在此限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zh-TW" altLang="en-US" sz="2400" dirty="0"/>
          </a:p>
          <a:p>
            <a:endParaRPr lang="en-US" altLang="zh-TW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三、計畫特色及申請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注意事項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(2/2)</a:t>
            </a: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經費補助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1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每件計畫經費申請補助上限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含管理費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為新台幣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150</a:t>
            </a:r>
            <a:r>
              <a:rPr lang="zh-TW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zh-TW" altLang="zh-TW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元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             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(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每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案平均核定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經費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&gt;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700,000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元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增加中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2.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符合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計畫主題八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配合款出資比率達活動整體規模之百分之四十以上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者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受此限。</a:t>
            </a: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3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僅補助辦理活動所需之</a:t>
            </a:r>
            <a:r>
              <a:rPr lang="zh-TW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業務費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（含研究人力費與耗材、物品、圖書及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雜項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費用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），不補助研究設備費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；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研究人力費以補助兼任助理與臨時人力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為主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線</a:t>
            </a:r>
            <a:r>
              <a:rPr lang="zh-TW" altLang="en-US" sz="1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上提出申請</a:t>
            </a:r>
            <a:endParaRPr lang="en-US" altLang="zh-TW" sz="1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1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1.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「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計畫類別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」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請選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「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一般型研究計畫」、「計畫歸屬」為「科教國合司」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、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</a:p>
          <a:p>
            <a:pPr marL="0" lvl="1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「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學門代碼」為「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SSD01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－科普活動」。</a:t>
            </a:r>
          </a:p>
          <a:p>
            <a:pPr marL="0" lvl="1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2.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填寫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計畫內容時，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將徵求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書內附件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1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「近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5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年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執行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科技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部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科教國合司科普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活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0" lvl="1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動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計畫摘要表」插入表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C012-1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的開始處；附件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「計畫總表」插入表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C012-</a:t>
            </a:r>
          </a:p>
          <a:p>
            <a:pPr marL="0" lvl="1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    2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的開始處。</a:t>
            </a:r>
          </a:p>
          <a:p>
            <a:pPr marL="0" lvl="0" indent="0"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0" indent="0"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400" dirty="0" smtClean="0"/>
          </a:p>
        </p:txBody>
      </p:sp>
    </p:spTree>
    <p:extLst>
      <p:ext uri="{BB962C8B-B14F-4D97-AF65-F5344CB8AC3E}">
        <p14:creationId xmlns:p14="http://schemas.microsoft.com/office/powerpoint/2010/main" val="53761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、計畫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審查項目</a:t>
            </a:r>
            <a:endParaRPr lang="zh-TW" altLang="en-US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TW" sz="1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(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計畫宗旨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不符</a:t>
            </a:r>
            <a:r>
              <a:rPr lang="zh-TW" altLang="en-US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者科技部不予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審查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1.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活動內涵必須屬於</a:t>
            </a:r>
            <a:r>
              <a:rPr lang="zh-TW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自然科學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數學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科技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領域。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2.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活動對象為一般大眾及不同年級的學生，應儘量以開放報名參加方式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舉辦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計畫價值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50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計畫內容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50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完整性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15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2.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計畫團隊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3.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成效評估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4.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經費編列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5.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執行期限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en-US" altLang="zh-TW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endParaRPr lang="en-US" altLang="zh-TW" sz="1800" dirty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五、如何增加審查優勢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計畫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書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內容：</a:t>
            </a:r>
            <a:endParaRPr lang="en-US" altLang="zh-TW" sz="20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是否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為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有價值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、值得推廣的科普活動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? </a:t>
            </a:r>
          </a:p>
          <a:p>
            <a:pPr marL="0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善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用經費獲得最大效益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0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推廣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成果、增加受益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民眾、自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籌經費、參加成果發表會報告、與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  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團隊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合作。 </a:t>
            </a:r>
            <a:endPara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常見</a:t>
            </a:r>
            <a:r>
              <a:rPr lang="zh-TW" altLang="en-US" sz="20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審查意見</a:t>
            </a:r>
            <a:r>
              <a:rPr lang="zh-TW" altLang="en-US" sz="20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0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缺乏科學內涵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不符科普活動精神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未說明具體辦理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方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內容空泛簡略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錯誤多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缺乏新意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主題和活動設計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難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連結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缺乏適當成效評量方法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經費編列過籠統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浮誇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申請金額與參與人數不成比例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推廣對象不適當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太少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非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一般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大眾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過於歧異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  <a:endPara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6882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六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、其它配合事項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受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補助計畫應配合辦理成果展（預計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於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105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年舉辦），須提供簡報投影片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音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檔案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lvl="1" indent="-342900"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342900" lvl="1" indent="-342900"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二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受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補助計畫在辦理各項活動時，應標示「科技部補助」字樣。</a:t>
            </a:r>
          </a:p>
          <a:p>
            <a:pPr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辦理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活動訊息、計畫執行過程及成果，應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透過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科技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部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「科技大觀園」網站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宣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傳</a:t>
            </a:r>
            <a:r>
              <a:rPr lang="zh-TW" altLang="zh-TW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及推廣（網址：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http://scitechvista.most.gov.tw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/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申請期限：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請師長於</a:t>
            </a:r>
            <a:r>
              <a:rPr lang="en-US" altLang="zh-TW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14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星期三</a:t>
            </a:r>
            <a:r>
              <a:rPr lang="en-US" altLang="zh-TW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17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lang="en-US" altLang="zh-TW" sz="1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00</a:t>
            </a:r>
            <a:r>
              <a:rPr lang="zh-TW" altLang="en-US" sz="18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前</a:t>
            </a:r>
            <a:r>
              <a:rPr lang="zh-TW" altLang="en-US" sz="1800" dirty="0" smtClean="0">
                <a:solidFill>
                  <a:schemeClr val="accent4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完成線上申請作業。</a:t>
            </a:r>
            <a:endParaRPr lang="zh-TW" altLang="en-US" sz="1800" dirty="0">
              <a:solidFill>
                <a:schemeClr val="accent4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 smtClean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09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263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、申請人可參考資訊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897437"/>
          </a:xfrm>
        </p:spPr>
        <p:txBody>
          <a:bodyPr/>
          <a:lstStyle/>
          <a:p>
            <a:pPr>
              <a:buNone/>
            </a:pP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研發處網站公告：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r>
              <a:rPr lang="en-US" altLang="zh-TW" sz="1600" b="1" dirty="0" smtClean="0">
                <a:solidFill>
                  <a:schemeClr val="accent4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http</a:t>
            </a:r>
            <a:r>
              <a:rPr lang="en-US" altLang="zh-TW" sz="1600" b="1" dirty="0">
                <a:solidFill>
                  <a:schemeClr val="accent4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://</a:t>
            </a:r>
            <a:r>
              <a:rPr lang="en-US" altLang="zh-TW" sz="1600" b="1" dirty="0" smtClean="0">
                <a:solidFill>
                  <a:schemeClr val="accent4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www.acad.ntnu.edu.tw/3news/news.php?Sn=1503</a:t>
            </a:r>
            <a:endParaRPr lang="en-US" altLang="zh-TW" sz="1600" b="1" dirty="0" smtClean="0">
              <a:solidFill>
                <a:schemeClr val="accent4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lvl="1" indent="-342900">
              <a:buNone/>
            </a:pP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二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科技部網站公告：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342900" lvl="1" indent="-342900">
              <a:buNone/>
            </a:pPr>
            <a:r>
              <a:rPr lang="en-US" altLang="zh-TW" sz="1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hlinkClick r:id="rId3"/>
              </a:rPr>
              <a:t>http</a:t>
            </a:r>
            <a:r>
              <a:rPr lang="en-US" altLang="zh-TW" sz="1600" b="1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hlinkClick r:id="rId3"/>
              </a:rPr>
              <a:t>://</a:t>
            </a:r>
            <a:r>
              <a:rPr lang="en-US" altLang="zh-TW" sz="1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hlinkClick r:id="rId3"/>
              </a:rPr>
              <a:t>www.most.gov.tw/newwp.aspx?act=Detail&amp;id=b6df2c6ee5794a998e22f7</a:t>
            </a:r>
          </a:p>
          <a:p>
            <a:pPr marL="342900" lvl="1" indent="-342900">
              <a:buNone/>
            </a:pPr>
            <a:r>
              <a:rPr lang="en-US" altLang="zh-TW" sz="1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hlinkClick r:id="rId3"/>
              </a:rPr>
              <a:t>70960c7492&amp;ctunit=31&amp;ctnode=42&amp;mp=1</a:t>
            </a:r>
            <a:endParaRPr lang="en-US" altLang="zh-TW" sz="1600" b="1" dirty="0" smtClean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342900" lvl="1" indent="-342900">
              <a:buNone/>
            </a:pP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342900" lvl="1" indent="-342900">
              <a:buNone/>
            </a:pP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三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)科技部辦理</a:t>
            </a: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104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年度科普活動計畫徵求說明會相關資料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342900" lvl="1" indent="-342900">
              <a:buNone/>
            </a:pPr>
            <a:r>
              <a:rPr lang="en-US" altLang="zh-TW" sz="1600" b="1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http</a:t>
            </a:r>
            <a:r>
              <a:rPr lang="en-US" altLang="zh-TW" sz="1600" b="1" dirty="0"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://</a:t>
            </a:r>
            <a:r>
              <a:rPr lang="en-US" altLang="zh-TW" sz="1600" b="1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4"/>
              </a:rPr>
              <a:t>www.most.gov.tw/sci/ct.asp?xItem=24028&amp;ctNode=1618</a:t>
            </a:r>
            <a:endParaRPr lang="en-US" altLang="zh-TW" sz="16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過去核定之計畫清單，及成果發表會之彙整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資料：</a:t>
            </a:r>
            <a:endParaRPr lang="en-US" altLang="zh-TW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科技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部科教國合司首頁→大眾科學教育  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600" b="1" dirty="0" smtClean="0">
                <a:hlinkClick r:id="rId5"/>
              </a:rPr>
              <a:t>http</a:t>
            </a:r>
            <a:r>
              <a:rPr lang="en-US" altLang="zh-TW" sz="1600" b="1" dirty="0">
                <a:hlinkClick r:id="rId5"/>
              </a:rPr>
              <a:t>://</a:t>
            </a:r>
            <a:r>
              <a:rPr lang="en-US" altLang="zh-TW" sz="1600" b="1" dirty="0" smtClean="0">
                <a:hlinkClick r:id="rId5"/>
              </a:rPr>
              <a:t>www.most.gov.tw/sci/lp.asp?CtNode=3852&amp;CtUnit=1623&amp;BaseDSD=7</a:t>
            </a:r>
            <a:endParaRPr lang="en-US" altLang="zh-TW" sz="1600" b="1" dirty="0" smtClean="0"/>
          </a:p>
          <a:p>
            <a:pPr marL="0" indent="0">
              <a:buNone/>
            </a:pPr>
            <a:endParaRPr lang="en-US" altLang="zh-TW" sz="1600" dirty="0"/>
          </a:p>
          <a:p>
            <a:pPr marL="0" indent="0">
              <a:buNone/>
            </a:pP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科技部成果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報告： </a:t>
            </a:r>
            <a:endParaRPr lang="zh-TW" altLang="en-US" sz="1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科技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部首頁→學術研究→學術補助獎勵查詢→補助→專題研究計畫→勾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選 </a:t>
            </a:r>
            <a:endParaRPr lang="en-US" altLang="zh-TW" sz="1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其他補助案」，並於「計畫名稱」中打入「科普活動」</a:t>
            </a:r>
            <a:r>
              <a:rPr lang="zh-TW" altLang="en-US" sz="1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搜尋</a:t>
            </a:r>
            <a:r>
              <a:rPr lang="en-US" altLang="zh-TW" sz="1600" b="1" dirty="0" smtClean="0">
                <a:hlinkClick r:id="rId6"/>
              </a:rPr>
              <a:t>http</a:t>
            </a:r>
            <a:r>
              <a:rPr lang="en-US" altLang="zh-TW" sz="1600" b="1" dirty="0">
                <a:hlinkClick r:id="rId6"/>
              </a:rPr>
              <a:t>://</a:t>
            </a:r>
            <a:r>
              <a:rPr lang="en-US" altLang="zh-TW" sz="1600" b="1" dirty="0" smtClean="0">
                <a:hlinkClick r:id="rId6"/>
              </a:rPr>
              <a:t>statistics.most.gov.tw/was2/award/AsAwardMultiQuery.aspx</a:t>
            </a:r>
            <a:endParaRPr lang="en-US" altLang="zh-TW" sz="1600" b="1" dirty="0" smtClean="0"/>
          </a:p>
          <a:p>
            <a:pPr marL="0" indent="0">
              <a:buNone/>
            </a:pPr>
            <a:endParaRPr lang="en-US" altLang="zh-TW" sz="1800" b="1" dirty="0"/>
          </a:p>
          <a:p>
            <a:pPr marL="0" indent="0">
              <a:buNone/>
            </a:pPr>
            <a:endParaRPr lang="en-US" altLang="zh-TW" sz="1800" dirty="0"/>
          </a:p>
          <a:p>
            <a:pPr marL="0" indent="0">
              <a:buNone/>
            </a:pPr>
            <a:endParaRPr lang="zh-TW" altLang="en-US" sz="1800" dirty="0"/>
          </a:p>
          <a:p>
            <a:pPr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None/>
            </a:pPr>
            <a:endParaRPr lang="en-US" altLang="zh-TW" sz="1800" dirty="0" smtClean="0">
              <a:solidFill>
                <a:schemeClr val="accent6">
                  <a:lumMod val="60000"/>
                  <a:lumOff val="4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692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校門實景版">
  <a:themeElements>
    <a:clrScheme name="校門實景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校門實景版">
      <a:majorFont>
        <a:latin typeface="Arial"/>
        <a:ea typeface="華康明體 Std W5"/>
        <a:cs typeface=""/>
      </a:majorFont>
      <a:minorFont>
        <a:latin typeface="Arial"/>
        <a:ea typeface="華康明體 Std W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校門實景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校門實景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校門實景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校門實景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校門實景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校門實景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校門實景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校門實景版</Template>
  <TotalTime>913</TotalTime>
  <Words>1213</Words>
  <Application>Microsoft Office PowerPoint</Application>
  <PresentationFormat>如螢幕大小 (4:3)</PresentationFormat>
  <Paragraphs>144</Paragraphs>
  <Slides>13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5" baseType="lpstr">
      <vt:lpstr>校門實景版</vt:lpstr>
      <vt:lpstr>Microsoft Word 97 - 2003 Document</vt:lpstr>
      <vt:lpstr> 科技部科教國合司104年度 科普活動計畫徵求說明</vt:lpstr>
      <vt:lpstr>一、計畫徵求目的</vt:lpstr>
      <vt:lpstr>二、科普活動計畫主題</vt:lpstr>
      <vt:lpstr>三、計畫特色及申請注意事項(1/2)</vt:lpstr>
      <vt:lpstr>三、計畫特色及申請注意事項(2/2)</vt:lpstr>
      <vt:lpstr>四、計畫審查項目</vt:lpstr>
      <vt:lpstr>五、如何增加審查優勢</vt:lpstr>
      <vt:lpstr>六、其它配合事項</vt:lpstr>
      <vt:lpstr>七、申請人可參考資訊</vt:lpstr>
      <vt:lpstr>八、本案聯絡人資訊</vt:lpstr>
      <vt:lpstr>補充：國立臺灣師範大學104年度增進科技部計畫件數獎勵試辦方案</vt:lpstr>
      <vt:lpstr>補充：國立臺灣師範大學104年度增進科技部計畫件數獎勵試辦方案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研提國科會計畫說明會  科教處102年度 科普活動與科普講座計畫 </dc:title>
  <dc:creator>user</dc:creator>
  <cp:lastModifiedBy>User</cp:lastModifiedBy>
  <cp:revision>72</cp:revision>
  <dcterms:created xsi:type="dcterms:W3CDTF">2012-11-21T03:46:35Z</dcterms:created>
  <dcterms:modified xsi:type="dcterms:W3CDTF">2015-01-07T09:57:59Z</dcterms:modified>
</cp:coreProperties>
</file>