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83" r:id="rId1"/>
    <p:sldMasterId id="2147483995" r:id="rId2"/>
  </p:sldMasterIdLst>
  <p:notesMasterIdLst>
    <p:notesMasterId r:id="rId25"/>
  </p:notesMasterIdLst>
  <p:handoutMasterIdLst>
    <p:handoutMasterId r:id="rId26"/>
  </p:handoutMasterIdLst>
  <p:sldIdLst>
    <p:sldId id="491" r:id="rId3"/>
    <p:sldId id="502" r:id="rId4"/>
    <p:sldId id="521" r:id="rId5"/>
    <p:sldId id="511" r:id="rId6"/>
    <p:sldId id="503" r:id="rId7"/>
    <p:sldId id="504" r:id="rId8"/>
    <p:sldId id="509" r:id="rId9"/>
    <p:sldId id="524" r:id="rId10"/>
    <p:sldId id="505" r:id="rId11"/>
    <p:sldId id="519" r:id="rId12"/>
    <p:sldId id="495" r:id="rId13"/>
    <p:sldId id="523" r:id="rId14"/>
    <p:sldId id="494" r:id="rId15"/>
    <p:sldId id="497" r:id="rId16"/>
    <p:sldId id="501" r:id="rId17"/>
    <p:sldId id="510" r:id="rId18"/>
    <p:sldId id="520" r:id="rId19"/>
    <p:sldId id="522" r:id="rId20"/>
    <p:sldId id="516" r:id="rId21"/>
    <p:sldId id="517" r:id="rId22"/>
    <p:sldId id="526" r:id="rId23"/>
    <p:sldId id="492" r:id="rId24"/>
  </p:sldIdLst>
  <p:sldSz cx="9144000" cy="6858000" type="screen4x3"/>
  <p:notesSz cx="6805613" cy="99393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6D02BE"/>
    <a:srgbClr val="460179"/>
    <a:srgbClr val="530191"/>
    <a:srgbClr val="FFFF00"/>
    <a:srgbClr val="FFFF99"/>
    <a:srgbClr val="FFFF66"/>
    <a:srgbClr val="171901"/>
    <a:srgbClr val="003300"/>
    <a:srgbClr val="E8E8E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7567" autoAdjust="0"/>
  </p:normalViewPr>
  <p:slideViewPr>
    <p:cSldViewPr>
      <p:cViewPr varScale="1">
        <p:scale>
          <a:sx n="67" d="100"/>
          <a:sy n="67" d="100"/>
        </p:scale>
        <p:origin x="-5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1386" y="-108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2" tIns="46106" rIns="92212" bIns="46106" numCol="1" anchor="t" anchorCtr="0" compatLnSpc="1">
            <a:prstTxWarp prst="textNoShape">
              <a:avLst/>
            </a:prstTxWarp>
          </a:bodyPr>
          <a:lstStyle>
            <a:lvl1pPr defTabSz="921796">
              <a:defRPr sz="1200">
                <a:latin typeface="Arial" charset="0"/>
                <a:ea typeface="新細明體" charset="-120"/>
              </a:defRPr>
            </a:lvl1pPr>
          </a:lstStyle>
          <a:p>
            <a:endParaRPr lang="en-US" altLang="zh-TW"/>
          </a:p>
        </p:txBody>
      </p:sp>
      <p:sp>
        <p:nvSpPr>
          <p:cNvPr id="405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4" y="0"/>
            <a:ext cx="2949841" cy="49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2" tIns="46106" rIns="92212" bIns="46106" numCol="1" anchor="t" anchorCtr="0" compatLnSpc="1">
            <a:prstTxWarp prst="textNoShape">
              <a:avLst/>
            </a:prstTxWarp>
          </a:bodyPr>
          <a:lstStyle>
            <a:lvl1pPr algn="r" defTabSz="921796">
              <a:defRPr sz="1200">
                <a:latin typeface="Arial" charset="0"/>
                <a:ea typeface="新細明體" charset="-120"/>
              </a:defRPr>
            </a:lvl1pPr>
          </a:lstStyle>
          <a:p>
            <a:endParaRPr lang="en-US" altLang="zh-TW"/>
          </a:p>
        </p:txBody>
      </p:sp>
      <p:sp>
        <p:nvSpPr>
          <p:cNvPr id="405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227"/>
            <a:ext cx="2949841" cy="49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2" tIns="46106" rIns="92212" bIns="46106" numCol="1" anchor="b" anchorCtr="0" compatLnSpc="1">
            <a:prstTxWarp prst="textNoShape">
              <a:avLst/>
            </a:prstTxWarp>
          </a:bodyPr>
          <a:lstStyle>
            <a:lvl1pPr defTabSz="921796">
              <a:defRPr sz="1200">
                <a:latin typeface="Arial" charset="0"/>
                <a:ea typeface="新細明體" charset="-120"/>
              </a:defRPr>
            </a:lvl1pPr>
          </a:lstStyle>
          <a:p>
            <a:endParaRPr lang="en-US" altLang="zh-TW"/>
          </a:p>
        </p:txBody>
      </p:sp>
      <p:sp>
        <p:nvSpPr>
          <p:cNvPr id="405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4" y="9440227"/>
            <a:ext cx="2949841" cy="49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2" tIns="46106" rIns="92212" bIns="46106" numCol="1" anchor="b" anchorCtr="0" compatLnSpc="1">
            <a:prstTxWarp prst="textNoShape">
              <a:avLst/>
            </a:prstTxWarp>
          </a:bodyPr>
          <a:lstStyle>
            <a:lvl1pPr algn="r" defTabSz="921796">
              <a:defRPr sz="1200">
                <a:latin typeface="Arial" charset="0"/>
                <a:ea typeface="新細明體" charset="-120"/>
              </a:defRPr>
            </a:lvl1pPr>
          </a:lstStyle>
          <a:p>
            <a:fld id="{FD7200C3-D514-4576-AE28-8133F8042234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2" tIns="46106" rIns="92212" bIns="46106" numCol="1" anchor="t" anchorCtr="0" compatLnSpc="1">
            <a:prstTxWarp prst="textNoShape">
              <a:avLst/>
            </a:prstTxWarp>
          </a:bodyPr>
          <a:lstStyle>
            <a:lvl1pPr defTabSz="921796">
              <a:defRPr sz="1200">
                <a:latin typeface="Arial" charset="0"/>
                <a:ea typeface="新細明體" charset="-120"/>
              </a:defRPr>
            </a:lvl1pPr>
          </a:lstStyle>
          <a:p>
            <a:endParaRPr lang="en-US" altLang="zh-TW"/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4" y="0"/>
            <a:ext cx="2949841" cy="49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2" tIns="46106" rIns="92212" bIns="46106" numCol="1" anchor="t" anchorCtr="0" compatLnSpc="1">
            <a:prstTxWarp prst="textNoShape">
              <a:avLst/>
            </a:prstTxWarp>
          </a:bodyPr>
          <a:lstStyle>
            <a:lvl1pPr algn="r" defTabSz="921796">
              <a:defRPr sz="1200">
                <a:latin typeface="Arial" charset="0"/>
                <a:ea typeface="新細明體" charset="-120"/>
              </a:defRPr>
            </a:lvl1pPr>
          </a:lstStyle>
          <a:p>
            <a:endParaRPr lang="en-US" altLang="zh-TW"/>
          </a:p>
        </p:txBody>
      </p:sp>
      <p:sp>
        <p:nvSpPr>
          <p:cNvPr id="271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7205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1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0908"/>
            <a:ext cx="5445127" cy="447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2" tIns="46106" rIns="92212" bIns="461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71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227"/>
            <a:ext cx="2949841" cy="49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2" tIns="46106" rIns="92212" bIns="46106" numCol="1" anchor="b" anchorCtr="0" compatLnSpc="1">
            <a:prstTxWarp prst="textNoShape">
              <a:avLst/>
            </a:prstTxWarp>
          </a:bodyPr>
          <a:lstStyle>
            <a:lvl1pPr defTabSz="921796">
              <a:defRPr sz="1200">
                <a:latin typeface="Arial" charset="0"/>
                <a:ea typeface="新細明體" charset="-120"/>
              </a:defRPr>
            </a:lvl1pPr>
          </a:lstStyle>
          <a:p>
            <a:endParaRPr lang="en-US" altLang="zh-TW"/>
          </a:p>
        </p:txBody>
      </p:sp>
      <p:sp>
        <p:nvSpPr>
          <p:cNvPr id="271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4" y="9440227"/>
            <a:ext cx="2949841" cy="49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2" tIns="46106" rIns="92212" bIns="46106" numCol="1" anchor="b" anchorCtr="0" compatLnSpc="1">
            <a:prstTxWarp prst="textNoShape">
              <a:avLst/>
            </a:prstTxWarp>
          </a:bodyPr>
          <a:lstStyle>
            <a:lvl1pPr algn="r" defTabSz="921796">
              <a:defRPr sz="1200">
                <a:latin typeface="Arial" charset="0"/>
                <a:ea typeface="新細明體" charset="-120"/>
              </a:defRPr>
            </a:lvl1pPr>
          </a:lstStyle>
          <a:p>
            <a:fld id="{06F2D717-4DF2-473F-9508-5E2D9CFD87BB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3AE99D-D801-4BF1-80A3-4A50B4083684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86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10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470A10-94CB-44F2-86FB-181D89A157CB}" type="slidenum">
              <a:rPr lang="en-US" altLang="zh-TW"/>
              <a:pPr/>
              <a:t>11</a:t>
            </a:fld>
            <a:endParaRPr lang="en-US" altLang="zh-TW"/>
          </a:p>
        </p:txBody>
      </p:sp>
      <p:sp>
        <p:nvSpPr>
          <p:cNvPr id="87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12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1A995F-F3C4-4B32-BE46-A180987BBBB0}" type="slidenum">
              <a:rPr lang="en-US" altLang="zh-TW"/>
              <a:pPr/>
              <a:t>13</a:t>
            </a:fld>
            <a:endParaRPr lang="en-US" altLang="zh-TW"/>
          </a:p>
        </p:txBody>
      </p:sp>
      <p:sp>
        <p:nvSpPr>
          <p:cNvPr id="87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837244-5BA8-4477-89C5-D4299A2DAA35}" type="slidenum">
              <a:rPr lang="en-US" altLang="zh-TW"/>
              <a:pPr/>
              <a:t>14</a:t>
            </a:fld>
            <a:endParaRPr lang="en-US" altLang="zh-TW"/>
          </a:p>
        </p:txBody>
      </p:sp>
      <p:sp>
        <p:nvSpPr>
          <p:cNvPr id="88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FFCC54-F690-408C-B4FD-90AEF533416C}" type="slidenum">
              <a:rPr lang="en-US" altLang="zh-TW"/>
              <a:pPr/>
              <a:t>15</a:t>
            </a:fld>
            <a:endParaRPr lang="en-US" altLang="zh-TW"/>
          </a:p>
        </p:txBody>
      </p:sp>
      <p:sp>
        <p:nvSpPr>
          <p:cNvPr id="89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16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17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18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19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C186FC-F469-4BFD-8DCF-AB682C82C40A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90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20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21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5DC176-FFD1-4EAF-BA3A-C51845350E24}" type="slidenum">
              <a:rPr lang="en-US" altLang="zh-TW"/>
              <a:pPr/>
              <a:t>22</a:t>
            </a:fld>
            <a:endParaRPr lang="en-US" altLang="zh-TW"/>
          </a:p>
        </p:txBody>
      </p:sp>
      <p:sp>
        <p:nvSpPr>
          <p:cNvPr id="87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D717-4DF2-473F-9508-5E2D9CFD87BB}" type="slidenum">
              <a:rPr lang="en-US" altLang="zh-TW" smtClean="0"/>
              <a:pPr/>
              <a:t>9</a:t>
            </a:fld>
            <a:endParaRPr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E14EA-6D49-4B30-A754-D7C176B596AF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C4BAF4-2027-4E50-AA95-1027880E70D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49611-6AE6-4D88-A190-588A56353AA2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4050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14051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1405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1405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grpSp>
          <p:nvGrpSpPr>
            <p:cNvPr id="514054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14055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14056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sp>
          <p:nvSpPr>
            <p:cNvPr id="51405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1405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1405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51406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51406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514062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51406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514064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A04DECC-5791-4DEA-B8CF-68B4C627718D}" type="slidenum">
              <a:rPr lang="en-US" altLang="zh-TW"/>
              <a:pPr/>
              <a:t>‹#›</a:t>
            </a:fld>
            <a:endParaRPr lang="en-US" altLang="zh-TW"/>
          </a:p>
        </p:txBody>
      </p:sp>
      <p:pic>
        <p:nvPicPr>
          <p:cNvPr id="514067" name="Picture 19" descr="師大大師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115888"/>
            <a:ext cx="1444625" cy="14446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4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4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4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4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60" grpId="0"/>
      <p:bldP spid="514061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40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1406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140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40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6CEC0-F597-4082-9051-5285AA558534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214364-F2E1-4E86-A18F-5185B71A325F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182688" y="1700213"/>
            <a:ext cx="3810000" cy="443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45088" y="1700213"/>
            <a:ext cx="3810000" cy="443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37377D-E690-4C4F-9505-2DB868A53FA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937CCE-84B2-488D-87C9-BDA672B4710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66995-EC7A-4AC5-B3AF-8565CE4B3F4F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25FAE-CCE3-4C84-8596-91F07505BBE2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D03A7-D281-4F9E-8DCF-AEE32F637C07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BFB80-42CE-47C2-BAA7-0F98E8FA465B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9FD30-D9A4-4928-87F2-110A48FC7269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7A4D8-125C-4EAF-9414-28067C0D5D8B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C946E-7526-41AF-B4E2-FEA4CEC7D89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0541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1182688" y="1700213"/>
            <a:ext cx="3810000" cy="44323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45088" y="1700213"/>
            <a:ext cx="3810000" cy="44323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203575" y="6524625"/>
            <a:ext cx="2895600" cy="217488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2D96462-4717-47D5-98CB-9780D187D87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0541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1182688" y="1700213"/>
            <a:ext cx="7772400" cy="44323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203575" y="6524625"/>
            <a:ext cx="2895600" cy="217488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39AF798-60AB-4368-9F15-BC8E05E22AE0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9A2B6-482E-48D5-AF05-7D7BB327AFD4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8D880-8F71-49F9-9A2F-523BF3FA0A3B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78B11-276E-4886-AC50-4E86A05041D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11C0A-3D56-4EB8-A0C9-CDF3D1FA03AE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ADC401-8569-4FE3-B2D3-EFD3C0FE83F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50B29-274A-4EF6-AB1F-82B00EE7FBCD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612E5C-9396-4A0C-8F59-8C16350B8DC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</a:defRPr>
            </a:lvl1pPr>
          </a:lstStyle>
          <a:p>
            <a:endParaRPr lang="en-US" altLang="zh-TW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endParaRPr lang="en-US" altLang="zh-TW"/>
          </a:p>
        </p:txBody>
      </p:sp>
      <p:sp>
        <p:nvSpPr>
          <p:cNvPr id="280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+mn-ea"/>
              </a:defRPr>
            </a:lvl1pPr>
          </a:lstStyle>
          <a:p>
            <a:fld id="{33E04573-FCAE-457A-AD8E-C7C62B676EB3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0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0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0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0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0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0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0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0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0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0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0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0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0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78" grpId="0"/>
      <p:bldP spid="280579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05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057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05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057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05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057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05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057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05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057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05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TW" altLang="zh-TW" sz="2400">
              <a:latin typeface="Tahoma" pitchFamily="34" charset="0"/>
              <a:ea typeface="新細明體" charset="-120"/>
            </a:endParaRPr>
          </a:p>
        </p:txBody>
      </p:sp>
      <p:grpSp>
        <p:nvGrpSpPr>
          <p:cNvPr id="513042" name="Group 18"/>
          <p:cNvGrpSpPr>
            <a:grpSpLocks/>
          </p:cNvGrpSpPr>
          <p:nvPr userDrawn="1"/>
        </p:nvGrpSpPr>
        <p:grpSpPr bwMode="auto">
          <a:xfrm>
            <a:off x="107950" y="765175"/>
            <a:ext cx="8542338" cy="896938"/>
            <a:chOff x="80" y="692"/>
            <a:chExt cx="5381" cy="565"/>
          </a:xfrm>
        </p:grpSpPr>
        <p:sp>
          <p:nvSpPr>
            <p:cNvPr id="513026" name="Rectangle 2"/>
            <p:cNvSpPr>
              <a:spLocks noChangeArrowheads="1"/>
            </p:cNvSpPr>
            <p:nvPr/>
          </p:nvSpPr>
          <p:spPr bwMode="ltGray">
            <a:xfrm>
              <a:off x="263" y="692"/>
              <a:ext cx="276" cy="2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TW" altLang="zh-TW" sz="2400">
                <a:latin typeface="Tahoma" pitchFamily="34" charset="0"/>
                <a:ea typeface="新細明體" charset="-120"/>
              </a:endParaRPr>
            </a:p>
          </p:txBody>
        </p:sp>
        <p:sp>
          <p:nvSpPr>
            <p:cNvPr id="513027" name="Rectangle 3"/>
            <p:cNvSpPr>
              <a:spLocks noChangeArrowheads="1"/>
            </p:cNvSpPr>
            <p:nvPr/>
          </p:nvSpPr>
          <p:spPr bwMode="ltGray">
            <a:xfrm>
              <a:off x="504" y="692"/>
              <a:ext cx="207" cy="29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TW" altLang="zh-TW" sz="2400">
                <a:latin typeface="Tahoma" pitchFamily="34" charset="0"/>
                <a:ea typeface="新細明體" charset="-120"/>
              </a:endParaRPr>
            </a:p>
          </p:txBody>
        </p:sp>
        <p:sp>
          <p:nvSpPr>
            <p:cNvPr id="513028" name="Rectangle 4"/>
            <p:cNvSpPr>
              <a:spLocks noChangeArrowheads="1"/>
            </p:cNvSpPr>
            <p:nvPr/>
          </p:nvSpPr>
          <p:spPr bwMode="ltGray">
            <a:xfrm>
              <a:off x="341" y="958"/>
              <a:ext cx="266" cy="29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TW" altLang="zh-TW" sz="2400">
                <a:latin typeface="Tahoma" pitchFamily="34" charset="0"/>
                <a:ea typeface="新細明體" charset="-120"/>
              </a:endParaRPr>
            </a:p>
          </p:txBody>
        </p:sp>
        <p:sp>
          <p:nvSpPr>
            <p:cNvPr id="513029" name="Rectangle 5"/>
            <p:cNvSpPr>
              <a:spLocks noChangeArrowheads="1"/>
            </p:cNvSpPr>
            <p:nvPr/>
          </p:nvSpPr>
          <p:spPr bwMode="ltGray">
            <a:xfrm>
              <a:off x="574" y="958"/>
              <a:ext cx="232" cy="29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TW" altLang="zh-TW" sz="2400">
                <a:latin typeface="Tahoma" pitchFamily="34" charset="0"/>
                <a:ea typeface="新細明體" charset="-120"/>
              </a:endParaRPr>
            </a:p>
          </p:txBody>
        </p:sp>
        <p:sp>
          <p:nvSpPr>
            <p:cNvPr id="513030" name="Rectangle 6"/>
            <p:cNvSpPr>
              <a:spLocks noChangeArrowheads="1"/>
            </p:cNvSpPr>
            <p:nvPr/>
          </p:nvSpPr>
          <p:spPr bwMode="ltGray">
            <a:xfrm>
              <a:off x="80" y="912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TW" altLang="zh-TW" sz="2400">
                <a:latin typeface="Tahoma" pitchFamily="34" charset="0"/>
                <a:ea typeface="新細明體" charset="-120"/>
              </a:endParaRPr>
            </a:p>
          </p:txBody>
        </p:sp>
        <p:sp>
          <p:nvSpPr>
            <p:cNvPr id="513032" name="Rectangle 8"/>
            <p:cNvSpPr>
              <a:spLocks noChangeArrowheads="1"/>
            </p:cNvSpPr>
            <p:nvPr/>
          </p:nvSpPr>
          <p:spPr bwMode="gray">
            <a:xfrm>
              <a:off x="279" y="1122"/>
              <a:ext cx="5182" cy="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TW" altLang="zh-TW" sz="2400">
                <a:latin typeface="Tahoma" pitchFamily="34" charset="0"/>
                <a:ea typeface="新細明體" charset="-120"/>
              </a:endParaRPr>
            </a:p>
          </p:txBody>
        </p:sp>
      </p:grpSp>
      <p:sp>
        <p:nvSpPr>
          <p:cNvPr id="513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513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1700213"/>
            <a:ext cx="7772400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513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  <a:ea typeface="+mn-ea"/>
              </a:defRPr>
            </a:lvl1pPr>
          </a:lstStyle>
          <a:p>
            <a:endParaRPr lang="en-US" altLang="zh-TW"/>
          </a:p>
        </p:txBody>
      </p:sp>
      <p:sp>
        <p:nvSpPr>
          <p:cNvPr id="513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3575" y="6524625"/>
            <a:ext cx="2895600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  <a:ea typeface="+mn-ea"/>
              </a:defRPr>
            </a:lvl1pPr>
          </a:lstStyle>
          <a:p>
            <a:r>
              <a:rPr lang="zh-TW" altLang="en-US"/>
              <a:t>國立臺灣師範大學人事室</a:t>
            </a:r>
          </a:p>
        </p:txBody>
      </p:sp>
      <p:sp>
        <p:nvSpPr>
          <p:cNvPr id="513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+mn-ea"/>
              </a:defRPr>
            </a:lvl1pPr>
          </a:lstStyle>
          <a:p>
            <a:fld id="{506DCFDD-939B-420E-87AC-3B47433CE410}" type="slidenum">
              <a:rPr lang="en-US" altLang="zh-TW"/>
              <a:pPr/>
              <a:t>‹#›</a:t>
            </a:fld>
            <a:endParaRPr lang="en-US" altLang="zh-TW"/>
          </a:p>
        </p:txBody>
      </p:sp>
      <p:pic>
        <p:nvPicPr>
          <p:cNvPr id="513040" name="Picture 16" descr="師大大師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12088" y="115888"/>
            <a:ext cx="1084262" cy="108426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  <p:sldLayoutId id="2147484018" r:id="rId12"/>
    <p:sldLayoutId id="2147484019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32856;&#20219;&#31805;&#26696;.doc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21338;&#22763;&#24460;&#32856;&#20219;&#30003;&#35531;&#26360;.doc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29986;&#23416;&#21512;&#20316;&#36774;&#27861;.doc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hyperlink" Target="&#24107;&#22823;&#35336;&#30059;&#21161;&#29702;&#32004;&#29992;&#27880;&#24847;&#20107;&#38917;.doc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4037;&#20316;&#37228;&#37329;&#27161;&#28310;&#34920;.doc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A0B00-036E-4D21-99B5-4ED2717889B6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863237" name="Rectangle 5"/>
          <p:cNvSpPr>
            <a:spLocks noChangeArrowheads="1"/>
          </p:cNvSpPr>
          <p:nvPr/>
        </p:nvSpPr>
        <p:spPr bwMode="auto">
          <a:xfrm>
            <a:off x="1115617" y="1772816"/>
            <a:ext cx="7272807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TW" altLang="en-US" sz="5400" dirty="0">
                <a:solidFill>
                  <a:srgbClr val="0000CC"/>
                </a:solidFill>
                <a:latin typeface="華康正顏楷體W5" pitchFamily="65" charset="-120"/>
                <a:ea typeface="華康正顏楷體W5" pitchFamily="65" charset="-120"/>
              </a:rPr>
              <a:t>國立臺灣師範大學</a:t>
            </a: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TW" altLang="en-US" sz="5400" dirty="0">
                <a:solidFill>
                  <a:srgbClr val="0000CC"/>
                </a:solidFill>
                <a:latin typeface="華康正顏楷體W5" pitchFamily="65" charset="-120"/>
                <a:ea typeface="華康正顏楷體W5" pitchFamily="65" charset="-120"/>
              </a:rPr>
              <a:t>建教合作</a:t>
            </a:r>
            <a:r>
              <a:rPr lang="zh-TW" altLang="en-US" sz="5400" dirty="0" smtClean="0">
                <a:solidFill>
                  <a:srgbClr val="0000CC"/>
                </a:solidFill>
                <a:latin typeface="華康正顏楷體W5" pitchFamily="65" charset="-120"/>
                <a:ea typeface="華康正顏楷體W5" pitchFamily="65" charset="-120"/>
              </a:rPr>
              <a:t>計畫</a:t>
            </a:r>
            <a:endParaRPr lang="en-US" altLang="zh-TW" sz="5400" dirty="0" smtClean="0">
              <a:solidFill>
                <a:srgbClr val="0000CC"/>
              </a:solidFill>
              <a:latin typeface="華康正顏楷體W5" pitchFamily="65" charset="-120"/>
              <a:ea typeface="華康正顏楷體W5" pitchFamily="65" charset="-120"/>
            </a:endParaRP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TW" altLang="en-US" sz="5400" dirty="0" smtClean="0">
                <a:solidFill>
                  <a:srgbClr val="0000CC"/>
                </a:solidFill>
                <a:latin typeface="華康正顏楷體W5" pitchFamily="65" charset="-120"/>
                <a:ea typeface="華康正顏楷體W5" pitchFamily="65" charset="-120"/>
              </a:rPr>
              <a:t>助理人員之管理</a:t>
            </a:r>
            <a:endParaRPr lang="zh-TW" altLang="en-US" sz="5400" dirty="0">
              <a:solidFill>
                <a:srgbClr val="0000CC"/>
              </a:solidFill>
              <a:latin typeface="華康正顏楷體W5" pitchFamily="65" charset="-120"/>
              <a:ea typeface="華康正顏楷體W5" pitchFamily="65" charset="-120"/>
            </a:endParaRP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altLang="zh-TW" sz="5400" dirty="0" smtClean="0">
              <a:solidFill>
                <a:srgbClr val="0000CC"/>
              </a:solidFill>
              <a:latin typeface="華康正顏楷體W5" pitchFamily="65" charset="-120"/>
              <a:ea typeface="華康正顏楷體W5" pitchFamily="65" charset="-120"/>
            </a:endParaRP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TW" altLang="en-US" sz="2400" b="1" dirty="0" smtClean="0">
                <a:latin typeface="標楷體" pitchFamily="65" charset="-120"/>
              </a:rPr>
              <a:t>人事室第</a:t>
            </a:r>
            <a:r>
              <a:rPr lang="en-US" altLang="zh-TW" sz="2400" b="1" dirty="0" smtClean="0">
                <a:latin typeface="標楷體" pitchFamily="65" charset="-120"/>
              </a:rPr>
              <a:t>4</a:t>
            </a:r>
            <a:r>
              <a:rPr lang="zh-TW" altLang="en-US" sz="2400" b="1" dirty="0" smtClean="0">
                <a:latin typeface="標楷體" pitchFamily="65" charset="-120"/>
              </a:rPr>
              <a:t>組  </a:t>
            </a:r>
            <a:r>
              <a:rPr lang="zh-TW" altLang="en-US" sz="2400" b="1" dirty="0">
                <a:latin typeface="標楷體" pitchFamily="65" charset="-120"/>
              </a:rPr>
              <a:t>韓繡如</a:t>
            </a:r>
            <a:r>
              <a:rPr lang="en-US" altLang="zh-TW" sz="2400" b="1" dirty="0">
                <a:latin typeface="標楷體" pitchFamily="65" charset="-120"/>
              </a:rPr>
              <a:t>(</a:t>
            </a:r>
            <a:r>
              <a:rPr lang="en-US" altLang="zh-TW" sz="2400" b="1" dirty="0" smtClean="0">
                <a:latin typeface="標楷體" pitchFamily="65" charset="-120"/>
              </a:rPr>
              <a:t>102.09.16)</a:t>
            </a:r>
            <a:endParaRPr lang="en-US" altLang="zh-TW" sz="2400" b="1" dirty="0">
              <a:latin typeface="標楷體" pitchFamily="65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589414" cy="1054100"/>
          </a:xfrm>
        </p:spPr>
        <p:txBody>
          <a:bodyPr/>
          <a:lstStyle/>
          <a:p>
            <a:pPr algn="ctr"/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進用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共通性規定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844824"/>
            <a:ext cx="8559552" cy="460851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TW" altLang="en-US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不得進用大陸地區學生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擔任專、兼任助理及臨時人員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國科會計畫：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應</a:t>
            </a:r>
            <a:r>
              <a:rPr lang="zh-TW" altLang="zh-TW" u="sng" dirty="0" smtClean="0">
                <a:latin typeface="標楷體" pitchFamily="65" charset="-120"/>
                <a:ea typeface="標楷體" pitchFamily="65" charset="-120"/>
              </a:rPr>
              <a:t>依核定清單核列之助理人員</a:t>
            </a:r>
            <a:r>
              <a:rPr lang="zh-TW" altLang="zh-TW" u="sng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類別</a:t>
            </a:r>
            <a:r>
              <a:rPr lang="en-US" altLang="zh-TW" u="sng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u="sng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專任、兼任及臨時</a:t>
            </a:r>
            <a:r>
              <a:rPr lang="en-US" altLang="zh-TW" u="sng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u="sng" dirty="0" smtClean="0">
                <a:latin typeface="標楷體" pitchFamily="65" charset="-120"/>
                <a:ea typeface="標楷體" pitchFamily="65" charset="-120"/>
              </a:rPr>
              <a:t>約用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，如因研究計畫需要，擬變更助理人員之類別時，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應循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行政程序簽准後辦理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研發處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已擔任任一類助理者，不得再擔任同一計畫之其他類人員</a:t>
            </a:r>
            <a:endParaRPr lang="en-US" altLang="zh-TW" b="1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10</a:t>
            </a:fld>
            <a:endParaRPr lang="en-US" altLang="zh-TW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52746-F3E9-499A-B85A-ACD0B5AFD9F0}" type="slidenum">
              <a:rPr lang="en-US" altLang="zh-TW"/>
              <a:pPr/>
              <a:t>11</a:t>
            </a:fld>
            <a:endParaRPr lang="en-US" altLang="zh-TW"/>
          </a:p>
        </p:txBody>
      </p:sp>
      <p:sp>
        <p:nvSpPr>
          <p:cNvPr id="876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1" y="214313"/>
            <a:ext cx="6337002" cy="1054100"/>
          </a:xfrm>
        </p:spPr>
        <p:txBody>
          <a:bodyPr/>
          <a:lstStyle/>
          <a:p>
            <a:pPr algn="ctr"/>
            <a:r>
              <a:rPr kumimoji="0" lang="zh-TW" altLang="en-US" b="1" dirty="0" smtClean="0">
                <a:ea typeface="標楷體" pitchFamily="65" charset="-120"/>
              </a:rPr>
              <a:t>差</a:t>
            </a:r>
            <a:r>
              <a:rPr kumimoji="0" lang="zh-TW" altLang="en-US" b="1" dirty="0">
                <a:ea typeface="標楷體" pitchFamily="65" charset="-120"/>
              </a:rPr>
              <a:t>勤</a:t>
            </a:r>
            <a:r>
              <a:rPr kumimoji="0" lang="zh-TW" altLang="en-US" b="1" dirty="0" smtClean="0">
                <a:ea typeface="標楷體" pitchFamily="65" charset="-120"/>
              </a:rPr>
              <a:t>管理</a:t>
            </a:r>
            <a:endParaRPr kumimoji="0" lang="zh-TW" altLang="en-US" b="1" dirty="0">
              <a:ea typeface="標楷體" pitchFamily="65" charset="-12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51520" y="1556792"/>
          <a:ext cx="8677630" cy="4845971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605136"/>
                <a:gridCol w="1486844"/>
                <a:gridCol w="4392488"/>
                <a:gridCol w="2193162"/>
              </a:tblGrid>
              <a:tr h="615181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200" baseline="0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項目</a:t>
                      </a:r>
                      <a:endParaRPr lang="en-US" altLang="zh-TW" sz="1200" baseline="0" dirty="0" smtClean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endParaRPr lang="en-US" altLang="zh-TW" sz="1200" baseline="0" dirty="0" smtClean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r>
                        <a:rPr lang="zh-TW" altLang="en-US" sz="1200" baseline="0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人員</a:t>
                      </a:r>
                      <a:endParaRPr lang="en-US" altLang="zh-TW" sz="1200" baseline="0" dirty="0" smtClean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zh-TW" altLang="en-US" sz="1800" baseline="0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出勤控管</a:t>
                      </a:r>
                      <a:endParaRPr lang="en-US" altLang="zh-TW" sz="1800" baseline="0" dirty="0" smtClean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aseline="0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出勤紀錄</a:t>
                      </a:r>
                      <a:endParaRPr lang="zh-TW" altLang="en-US" sz="1800" baseline="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aseline="0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差假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176561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dirty="0" smtClean="0">
                          <a:latin typeface="標楷體" pitchFamily="65" charset="-120"/>
                          <a:ea typeface="標楷體" pitchFamily="65" charset="-120"/>
                        </a:rPr>
                        <a:t>專任</a:t>
                      </a:r>
                      <a:endParaRPr lang="en-US" altLang="zh-TW" sz="1800" b="1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/>
                      <a:r>
                        <a:rPr lang="zh-TW" altLang="en-US" sz="1800" b="1" dirty="0" smtClean="0">
                          <a:latin typeface="標楷體" pitchFamily="65" charset="-120"/>
                          <a:ea typeface="標楷體" pitchFamily="65" charset="-120"/>
                        </a:rPr>
                        <a:t>助理</a:t>
                      </a:r>
                      <a:endParaRPr lang="zh-TW" altLang="en-US" sz="1800" b="1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indent="-342900">
                        <a:buFont typeface="+mj-lt"/>
                        <a:buNone/>
                      </a:pPr>
                      <a:r>
                        <a:rPr lang="zh-TW" altLang="en-US" sz="18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聘案上勾選</a:t>
                      </a:r>
                      <a:endParaRPr lang="en-US" altLang="zh-TW" sz="1800" b="1" spc="0" baseline="0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marL="342900" indent="-342900">
                        <a:buFont typeface="Wingdings" pitchFamily="2" charset="2"/>
                        <a:buChar char="p"/>
                      </a:pPr>
                      <a:r>
                        <a:rPr lang="zh-TW" altLang="en-US" sz="18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指紋</a:t>
                      </a:r>
                      <a:endParaRPr lang="en-US" altLang="zh-TW" sz="1800" b="1" spc="0" baseline="0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marL="342900" indent="-342900">
                        <a:buFont typeface="Wingdings" pitchFamily="2" charset="2"/>
                        <a:buChar char="p"/>
                      </a:pPr>
                      <a:r>
                        <a:rPr lang="zh-TW" altLang="en-US" sz="18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單位系統</a:t>
                      </a:r>
                      <a:endParaRPr lang="en-US" altLang="zh-TW" sz="1800" b="1" spc="0" baseline="0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marL="342900" indent="-342900">
                        <a:buFont typeface="Wingdings" pitchFamily="2" charset="2"/>
                        <a:buChar char="p"/>
                      </a:pPr>
                      <a:r>
                        <a:rPr lang="zh-TW" altLang="en-US" sz="18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紙本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p"/>
                        <a:tabLst/>
                        <a:defRPr/>
                      </a:pPr>
                      <a:r>
                        <a:rPr lang="zh-TW" altLang="en-US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指紋</a:t>
                      </a:r>
                      <a:r>
                        <a:rPr lang="en-US" altLang="zh-TW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:</a:t>
                      </a:r>
                      <a:r>
                        <a:rPr lang="zh-TW" altLang="en-US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納入本校差勤管理系統，並依</a:t>
                      </a:r>
                      <a:endParaRPr lang="en-US" altLang="zh-TW" sz="2000" b="1" spc="0" baseline="0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zh-TW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       </a:t>
                      </a:r>
                      <a:r>
                        <a:rPr lang="zh-TW" altLang="en-US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勞基法比照約用人員規定管控</a:t>
                      </a:r>
                      <a:endParaRPr lang="en-US" altLang="zh-TW" sz="2000" b="1" spc="0" baseline="0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p"/>
                        <a:tabLst/>
                        <a:defRPr/>
                      </a:pPr>
                      <a:r>
                        <a:rPr lang="zh-TW" altLang="en-US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單位系統：指派專責人員管理保管</a:t>
                      </a:r>
                      <a:endParaRPr lang="en-US" altLang="zh-TW" sz="2000" b="1" spc="0" baseline="0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zh-TW" altLang="en-US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      </a:t>
                      </a:r>
                      <a:r>
                        <a:rPr lang="en-US" altLang="zh-TW" sz="2000" b="1" spc="0" baseline="0" dirty="0" smtClean="0">
                          <a:solidFill>
                            <a:srgbClr val="FF0000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(</a:t>
                      </a:r>
                      <a:r>
                        <a:rPr lang="zh-TW" altLang="en-US" sz="2000" b="1" spc="0" baseline="0" dirty="0" smtClean="0">
                          <a:solidFill>
                            <a:srgbClr val="FF0000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須配合審計單位稽核查閱</a:t>
                      </a:r>
                      <a:r>
                        <a:rPr lang="en-US" altLang="zh-TW" sz="2000" b="1" spc="0" baseline="0" dirty="0" smtClean="0">
                          <a:solidFill>
                            <a:srgbClr val="FF0000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p"/>
                        <a:tabLst/>
                        <a:defRPr/>
                      </a:pPr>
                      <a:r>
                        <a:rPr kumimoji="0" lang="zh-TW" altLang="en-US" sz="2000" b="1" kern="1200" spc="0" baseline="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紙</a:t>
                      </a:r>
                      <a:r>
                        <a:rPr lang="zh-TW" altLang="en-US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本</a:t>
                      </a:r>
                      <a:r>
                        <a:rPr lang="en-US" altLang="zh-TW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:</a:t>
                      </a:r>
                      <a:r>
                        <a:rPr lang="zh-TW" altLang="en-US" sz="2000" b="1" spc="0" baseline="0" dirty="0" smtClean="0">
                          <a:latin typeface="標楷體" pitchFamily="65" charset="-120"/>
                          <a:ea typeface="標楷體" pitchFamily="65" charset="-120"/>
                        </a:rPr>
                        <a:t>應</a:t>
                      </a:r>
                      <a:r>
                        <a:rPr kumimoji="0" lang="zh-TW" altLang="zh-TW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按月填</a:t>
                      </a:r>
                      <a:r>
                        <a:rPr kumimoji="0" lang="zh-TW" altLang="en-US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寫</a:t>
                      </a:r>
                      <a:r>
                        <a:rPr kumimoji="0" lang="zh-TW" altLang="zh-TW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出勤紀錄</a:t>
                      </a:r>
                      <a:r>
                        <a:rPr kumimoji="0" lang="zh-TW" altLang="en-US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表，經計</a:t>
                      </a:r>
                      <a:endParaRPr kumimoji="0" lang="en-US" altLang="zh-TW" sz="2000" b="1" kern="1200" dirty="0" smtClean="0">
                        <a:solidFill>
                          <a:schemeClr val="dk1"/>
                        </a:solidFill>
                        <a:latin typeface="標楷體" pitchFamily="65" charset="-120"/>
                        <a:ea typeface="標楷體" pitchFamily="65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altLang="zh-TW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       </a:t>
                      </a:r>
                      <a:r>
                        <a:rPr kumimoji="0" lang="zh-TW" altLang="en-US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畫主持人及</a:t>
                      </a:r>
                      <a:r>
                        <a:rPr kumimoji="0" lang="zh-TW" altLang="en-US" sz="2000" b="1" u="sng" kern="12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單位主管</a:t>
                      </a:r>
                      <a:r>
                        <a:rPr kumimoji="0" lang="zh-TW" altLang="en-US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核章後，</a:t>
                      </a:r>
                      <a:endParaRPr kumimoji="0" lang="en-US" altLang="zh-TW" sz="2000" b="1" kern="1200" dirty="0" smtClean="0">
                        <a:solidFill>
                          <a:schemeClr val="dk1"/>
                        </a:solidFill>
                        <a:latin typeface="標楷體" pitchFamily="65" charset="-120"/>
                        <a:ea typeface="標楷體" pitchFamily="65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altLang="zh-TW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       </a:t>
                      </a:r>
                      <a:r>
                        <a:rPr kumimoji="0" lang="zh-TW" altLang="en-US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於</a:t>
                      </a:r>
                      <a:r>
                        <a:rPr kumimoji="0" lang="zh-TW" altLang="en-US" sz="2000" b="1" u="sng" kern="12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請領該月薪資時</a:t>
                      </a:r>
                      <a:r>
                        <a:rPr kumimoji="0" lang="zh-TW" altLang="en-US" sz="2000" b="1" u="sng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隨案檢附</a:t>
                      </a:r>
                      <a:endParaRPr lang="zh-TW" altLang="en-US" sz="2000" b="1" u="sng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TW" altLang="zh-TW" sz="2000" b="1" kern="1200" dirty="0" smtClean="0">
                          <a:solidFill>
                            <a:srgbClr val="460179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由本校校務系統入口網進入電子差勤系統填寫假</a:t>
                      </a:r>
                      <a:r>
                        <a:rPr kumimoji="0" lang="zh-TW" altLang="en-US" sz="2000" b="1" kern="1200" dirty="0" smtClean="0">
                          <a:solidFill>
                            <a:srgbClr val="460179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單</a:t>
                      </a:r>
                      <a:endParaRPr lang="zh-TW" altLang="en-US" sz="2000" b="1" dirty="0">
                        <a:solidFill>
                          <a:srgbClr val="460179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134077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dirty="0" smtClean="0">
                          <a:latin typeface="標楷體" pitchFamily="65" charset="-120"/>
                          <a:ea typeface="標楷體" pitchFamily="65" charset="-120"/>
                        </a:rPr>
                        <a:t>兼任</a:t>
                      </a:r>
                      <a:endParaRPr lang="en-US" altLang="zh-TW" sz="1800" b="1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indent="-342900">
                        <a:buFont typeface="+mj-lt"/>
                        <a:buNone/>
                      </a:pPr>
                      <a:r>
                        <a:rPr lang="zh-TW" altLang="en-US" sz="1800" b="1" dirty="0" smtClean="0">
                          <a:latin typeface="標楷體" pitchFamily="65" charset="-120"/>
                          <a:ea typeface="標楷體" pitchFamily="65" charset="-120"/>
                        </a:rPr>
                        <a:t>採紙本簽到</a:t>
                      </a:r>
                      <a:endParaRPr lang="en-US" altLang="zh-TW" sz="1800" b="1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TW" altLang="zh-TW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按月填報出勤紀錄表</a:t>
                      </a:r>
                      <a:r>
                        <a:rPr kumimoji="0" lang="zh-TW" altLang="en-US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經計畫主持人及</a:t>
                      </a:r>
                      <a:r>
                        <a:rPr kumimoji="0" lang="zh-TW" altLang="en-US" sz="2000" b="1" u="sng" kern="12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單位主管</a:t>
                      </a:r>
                      <a:r>
                        <a:rPr kumimoji="0" lang="zh-TW" altLang="en-US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核章後，於</a:t>
                      </a:r>
                      <a:r>
                        <a:rPr kumimoji="0" lang="zh-TW" altLang="en-US" sz="2000" b="1" u="sng" kern="12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請領該月薪資</a:t>
                      </a:r>
                      <a:r>
                        <a:rPr kumimoji="0" lang="zh-TW" altLang="en-US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時隨案檢附</a:t>
                      </a:r>
                      <a:endParaRPr lang="zh-TW" altLang="en-US" sz="2000" b="1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zh-TW" altLang="en-US" sz="18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請於</a:t>
                      </a:r>
                      <a:r>
                        <a:rPr kumimoji="0" lang="zh-TW" altLang="en-US" sz="1800" b="1" u="sng" kern="12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事前</a:t>
                      </a:r>
                      <a:r>
                        <a:rPr kumimoji="0" lang="zh-TW" altLang="en-US" sz="18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依假別填寫</a:t>
                      </a:r>
                      <a:r>
                        <a:rPr kumimoji="0" lang="zh-TW" altLang="en-US" sz="1800" b="1" u="sng" kern="12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紙本假單</a:t>
                      </a:r>
                      <a:r>
                        <a:rPr kumimoji="0" lang="zh-TW" altLang="en-US" sz="18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並</a:t>
                      </a:r>
                      <a:r>
                        <a:rPr kumimoji="0" lang="zh-TW" altLang="zh-TW" sz="18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檢附邀請函、行程表等相關證明文件</a:t>
                      </a:r>
                      <a:endParaRPr lang="en-US" altLang="zh-TW" sz="1800" b="1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48590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dirty="0" smtClean="0">
                          <a:latin typeface="標楷體" pitchFamily="65" charset="-120"/>
                          <a:ea typeface="標楷體" pitchFamily="65" charset="-120"/>
                        </a:rPr>
                        <a:t>臨時</a:t>
                      </a:r>
                      <a:endParaRPr lang="en-US" altLang="zh-TW" sz="1800" b="1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zh-TW" altLang="en-US" sz="1800" b="1" dirty="0" smtClean="0">
                          <a:latin typeface="標楷體" pitchFamily="65" charset="-120"/>
                          <a:ea typeface="標楷體" pitchFamily="65" charset="-120"/>
                        </a:rPr>
                        <a:t>採紙本簽到</a:t>
                      </a:r>
                      <a:endParaRPr lang="en-US" altLang="zh-TW" sz="1800" b="1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TW" altLang="zh-TW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申報薪資時隨案檢附出勤紀錄表</a:t>
                      </a:r>
                      <a:r>
                        <a:rPr kumimoji="0" lang="zh-TW" altLang="en-US" sz="2000" b="1" kern="1200" dirty="0" smtClean="0">
                          <a:solidFill>
                            <a:schemeClr val="dk1"/>
                          </a:solidFill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核銷</a:t>
                      </a:r>
                      <a:endParaRPr lang="zh-TW" altLang="en-US" sz="2000" b="1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同兼任助理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589414" cy="1054100"/>
          </a:xfrm>
        </p:spPr>
        <p:txBody>
          <a:bodyPr/>
          <a:lstStyle/>
          <a:p>
            <a:pPr algn="ctr"/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薪資核銷</a:t>
            </a:r>
            <a:endParaRPr lang="zh-TW" altLang="en-US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1700213"/>
            <a:ext cx="8055496" cy="44323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公文流程：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支付中心    </a:t>
            </a:r>
            <a:r>
              <a:rPr lang="zh-TW" altLang="en-US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人事室</a:t>
            </a:r>
            <a:r>
              <a:rPr lang="en-US" altLang="zh-TW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4</a:t>
            </a:r>
            <a:r>
              <a:rPr lang="zh-TW" altLang="en-US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組</a:t>
            </a:r>
            <a:r>
              <a:rPr lang="en-US" altLang="zh-TW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(*)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  主計室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*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印領清冊如有本校編制內人員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教授、助教等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備註欄中</a:t>
            </a:r>
            <a:r>
              <a:rPr lang="zh-TW" altLang="en-US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「</a:t>
            </a:r>
            <a:r>
              <a:rPr lang="en-US" altLang="zh-TW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110004601</a:t>
            </a:r>
            <a:r>
              <a:rPr lang="zh-TW" altLang="en-US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」，請</a:t>
            </a:r>
            <a:r>
              <a:rPr lang="zh-TW" altLang="en-US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先</a:t>
            </a:r>
            <a:r>
              <a:rPr lang="zh-TW" altLang="en-US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會人事室</a:t>
            </a:r>
            <a:r>
              <a:rPr lang="en-US" altLang="zh-TW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3</a:t>
            </a:r>
            <a:r>
              <a:rPr lang="zh-TW" altLang="en-US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組鄭炎明先生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                      </a:t>
            </a: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檢附文件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-</a:t>
            </a:r>
          </a:p>
          <a:p>
            <a:pPr lvl="1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聘任簽案影本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r>
              <a:rPr lang="zh-TW" altLang="en-US" u="sng" dirty="0" smtClean="0">
                <a:latin typeface="標楷體" pitchFamily="65" charset="-120"/>
                <a:ea typeface="標楷體" pitchFamily="65" charset="-120"/>
              </a:rPr>
              <a:t>出勤紀錄表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計畫主持人核章、</a:t>
            </a:r>
            <a:r>
              <a:rPr lang="zh-TW" altLang="en-US" u="sng" dirty="0" smtClean="0">
                <a:latin typeface="標楷體" pitchFamily="65" charset="-120"/>
                <a:ea typeface="標楷體" pitchFamily="65" charset="-120"/>
              </a:rPr>
              <a:t>單位主管複核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buNone/>
            </a:pP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12</a:t>
            </a:fld>
            <a:endParaRPr lang="en-US" altLang="zh-TW"/>
          </a:p>
        </p:txBody>
      </p:sp>
      <p:sp>
        <p:nvSpPr>
          <p:cNvPr id="9" name="向右箭號 8"/>
          <p:cNvSpPr/>
          <p:nvPr/>
        </p:nvSpPr>
        <p:spPr>
          <a:xfrm>
            <a:off x="3131840" y="2420888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向右箭號 10"/>
          <p:cNvSpPr/>
          <p:nvPr/>
        </p:nvSpPr>
        <p:spPr>
          <a:xfrm>
            <a:off x="6300192" y="2420888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0E6F-FCF4-47B3-A4F1-2D7A0E253910}" type="slidenum">
              <a:rPr lang="en-US" altLang="zh-TW"/>
              <a:pPr/>
              <a:t>13</a:t>
            </a:fld>
            <a:endParaRPr lang="en-US" altLang="zh-TW"/>
          </a:p>
        </p:txBody>
      </p:sp>
      <p:sp>
        <p:nvSpPr>
          <p:cNvPr id="87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9" y="214313"/>
            <a:ext cx="6589414" cy="1054100"/>
          </a:xfrm>
        </p:spPr>
        <p:txBody>
          <a:bodyPr/>
          <a:lstStyle/>
          <a:p>
            <a:pPr algn="ctr"/>
            <a:r>
              <a:rPr kumimoji="0" lang="zh-TW" altLang="en-US" sz="4000" b="1" dirty="0" smtClean="0">
                <a:ea typeface="標楷體" pitchFamily="65" charset="-120"/>
              </a:rPr>
              <a:t>服務</a:t>
            </a:r>
            <a:r>
              <a:rPr kumimoji="0" lang="zh-TW" altLang="en-US" sz="4000" b="1" dirty="0">
                <a:ea typeface="標楷體" pitchFamily="65" charset="-120"/>
              </a:rPr>
              <a:t>證</a:t>
            </a:r>
            <a:r>
              <a:rPr kumimoji="0" lang="zh-TW" altLang="en-US" sz="4000" b="1" dirty="0" smtClean="0">
                <a:ea typeface="標楷體" pitchFamily="65" charset="-120"/>
              </a:rPr>
              <a:t>申請</a:t>
            </a:r>
            <a:endParaRPr kumimoji="0" lang="zh-TW" altLang="en-US" sz="4000" b="1" dirty="0">
              <a:ea typeface="標楷體" pitchFamily="65" charset="-120"/>
            </a:endParaRPr>
          </a:p>
        </p:txBody>
      </p:sp>
      <p:sp>
        <p:nvSpPr>
          <p:cNvPr id="8" name="向右箭號 7"/>
          <p:cNvSpPr/>
          <p:nvPr/>
        </p:nvSpPr>
        <p:spPr>
          <a:xfrm>
            <a:off x="395536" y="1916832"/>
            <a:ext cx="7676929" cy="3483758"/>
          </a:xfrm>
          <a:prstGeom prst="rightArrow">
            <a:avLst>
              <a:gd name="adj1" fmla="val 50000"/>
              <a:gd name="adj2" fmla="val 65590"/>
            </a:avLst>
          </a:prstGeom>
          <a:solidFill>
            <a:srgbClr val="7030A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874581" name="Text Box 85"/>
          <p:cNvSpPr txBox="1">
            <a:spLocks noChangeArrowheads="1"/>
          </p:cNvSpPr>
          <p:nvPr/>
        </p:nvSpPr>
        <p:spPr bwMode="auto">
          <a:xfrm>
            <a:off x="7380312" y="3212976"/>
            <a:ext cx="1597025" cy="116955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zh-TW" altLang="en-US" sz="1400" b="1" dirty="0">
                <a:latin typeface="標楷體" pitchFamily="65" charset="-120"/>
              </a:rPr>
              <a:t>人事室</a:t>
            </a:r>
          </a:p>
          <a:p>
            <a:pPr algn="ctr"/>
            <a:r>
              <a:rPr kumimoji="0" lang="zh-TW" altLang="en-US" sz="1400" b="1" dirty="0">
                <a:latin typeface="標楷體" pitchFamily="65" charset="-120"/>
              </a:rPr>
              <a:t>核發證件</a:t>
            </a:r>
          </a:p>
          <a:p>
            <a:pPr algn="ctr"/>
            <a:r>
              <a:rPr kumimoji="0" lang="en-US" altLang="zh-TW" sz="1400" b="1" dirty="0" smtClean="0">
                <a:latin typeface="標楷體" pitchFamily="65" charset="-120"/>
              </a:rPr>
              <a:t>(</a:t>
            </a:r>
            <a:r>
              <a:rPr kumimoji="0" lang="zh-TW" altLang="en-US" sz="1400" b="1" dirty="0" smtClean="0">
                <a:latin typeface="標楷體" pitchFamily="65" charset="-120"/>
              </a:rPr>
              <a:t>於</a:t>
            </a:r>
            <a:r>
              <a:rPr kumimoji="0" lang="zh-TW" altLang="en-US" sz="1400" b="1" dirty="0">
                <a:latin typeface="標楷體" pitchFamily="65" charset="-120"/>
              </a:rPr>
              <a:t>送件</a:t>
            </a:r>
            <a:r>
              <a:rPr kumimoji="0" lang="zh-TW" altLang="en-US" sz="1400" b="1" u="sng" dirty="0">
                <a:solidFill>
                  <a:srgbClr val="0000FF"/>
                </a:solidFill>
                <a:latin typeface="標楷體" pitchFamily="65" charset="-120"/>
              </a:rPr>
              <a:t>當</a:t>
            </a:r>
            <a:r>
              <a:rPr kumimoji="0" lang="zh-TW" altLang="zh-TW" sz="1400" b="1" u="sng" dirty="0">
                <a:solidFill>
                  <a:srgbClr val="0000FF"/>
                </a:solidFill>
                <a:latin typeface="標楷體" pitchFamily="65" charset="-120"/>
              </a:rPr>
              <a:t>週五</a:t>
            </a:r>
            <a:r>
              <a:rPr kumimoji="0" lang="zh-TW" altLang="en-US" sz="1400" b="1" dirty="0">
                <a:latin typeface="標楷體" pitchFamily="65" charset="-120"/>
              </a:rPr>
              <a:t>下</a:t>
            </a:r>
            <a:r>
              <a:rPr kumimoji="0" lang="zh-TW" altLang="zh-TW" sz="1400" b="1" dirty="0">
                <a:latin typeface="標楷體" pitchFamily="65" charset="-120"/>
              </a:rPr>
              <a:t>午</a:t>
            </a:r>
            <a:r>
              <a:rPr kumimoji="0" lang="zh-TW" altLang="en-US" sz="1400" b="1" dirty="0">
                <a:latin typeface="標楷體" pitchFamily="65" charset="-120"/>
              </a:rPr>
              <a:t>後</a:t>
            </a:r>
            <a:r>
              <a:rPr kumimoji="0" lang="zh-TW" altLang="zh-TW" sz="1400" b="1" dirty="0">
                <a:latin typeface="標楷體" pitchFamily="65" charset="-120"/>
              </a:rPr>
              <a:t>至</a:t>
            </a:r>
            <a:r>
              <a:rPr kumimoji="0" lang="zh-TW" altLang="zh-TW" sz="1400" b="1" dirty="0" smtClean="0">
                <a:latin typeface="標楷體" pitchFamily="65" charset="-120"/>
              </a:rPr>
              <a:t>人事室</a:t>
            </a:r>
            <a:endParaRPr kumimoji="0" lang="en-US" altLang="zh-TW" sz="1400" b="1" dirty="0" smtClean="0">
              <a:latin typeface="標楷體" pitchFamily="65" charset="-120"/>
            </a:endParaRPr>
          </a:p>
          <a:p>
            <a:pPr algn="ctr"/>
            <a:r>
              <a:rPr kumimoji="0" lang="en-US" altLang="zh-TW" sz="1400" b="1" dirty="0" smtClean="0">
                <a:latin typeface="標楷體" pitchFamily="65" charset="-120"/>
              </a:rPr>
              <a:t>4</a:t>
            </a:r>
            <a:r>
              <a:rPr kumimoji="0" lang="zh-TW" altLang="zh-TW" sz="1400" b="1" dirty="0">
                <a:latin typeface="標楷體" pitchFamily="65" charset="-120"/>
              </a:rPr>
              <a:t>組簽名領取</a:t>
            </a:r>
            <a:r>
              <a:rPr kumimoji="0" lang="en-US" altLang="zh-TW" sz="1400" b="1" dirty="0">
                <a:latin typeface="標楷體" pitchFamily="65" charset="-120"/>
              </a:rPr>
              <a:t>)</a:t>
            </a:r>
            <a:endParaRPr kumimoji="0" lang="en-US" altLang="zh-TW" sz="1400" dirty="0">
              <a:latin typeface="標楷體" pitchFamily="65" charset="-120"/>
            </a:endParaRPr>
          </a:p>
        </p:txBody>
      </p:sp>
      <p:grpSp>
        <p:nvGrpSpPr>
          <p:cNvPr id="874583" name="Group 33"/>
          <p:cNvGrpSpPr>
            <a:grpSpLocks/>
          </p:cNvGrpSpPr>
          <p:nvPr/>
        </p:nvGrpSpPr>
        <p:grpSpPr bwMode="auto">
          <a:xfrm>
            <a:off x="323325" y="3429547"/>
            <a:ext cx="6684850" cy="825052"/>
            <a:chOff x="168" y="1891"/>
            <a:chExt cx="4366" cy="41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2" name="文字方塊 11"/>
            <p:cNvSpPr txBox="1"/>
            <p:nvPr/>
          </p:nvSpPr>
          <p:spPr>
            <a:xfrm>
              <a:off x="2587" y="1900"/>
              <a:ext cx="856" cy="407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b="1" dirty="0">
                  <a:latin typeface="標楷體" pitchFamily="65" charset="-120"/>
                  <a:ea typeface="標楷體" pitchFamily="65" charset="-120"/>
                </a:rPr>
                <a:t>計畫主持人</a:t>
              </a:r>
              <a:r>
                <a:rPr kumimoji="0" lang="zh-TW" altLang="en-US" sz="1600" b="1" dirty="0">
                  <a:latin typeface="標楷體" pitchFamily="65" charset="-120"/>
                  <a:ea typeface="標楷體" pitchFamily="65" charset="-120"/>
                </a:rPr>
                <a:t>簽章</a:t>
              </a:r>
              <a:endParaRPr kumimoji="0" lang="zh-TW" altLang="en-US" sz="1600" dirty="0"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3679" y="1900"/>
              <a:ext cx="855" cy="388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b="1" dirty="0">
                  <a:latin typeface="標楷體" pitchFamily="65" charset="-120"/>
                  <a:ea typeface="標楷體" pitchFamily="65" charset="-120"/>
                </a:rPr>
                <a:t>單位主管</a:t>
              </a:r>
              <a:endParaRPr kumimoji="0" lang="en-US" altLang="zh-TW" b="1" dirty="0">
                <a:latin typeface="標楷體" pitchFamily="65" charset="-120"/>
                <a:ea typeface="標楷體" pitchFamily="65" charset="-12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1600" b="1" dirty="0">
                  <a:latin typeface="標楷體" pitchFamily="65" charset="-120"/>
                  <a:ea typeface="標楷體" pitchFamily="65" charset="-120"/>
                </a:rPr>
                <a:t>簽章</a:t>
              </a:r>
              <a:endParaRPr kumimoji="0" lang="zh-TW" altLang="en-US" sz="1600" dirty="0"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1496" y="1891"/>
              <a:ext cx="855" cy="407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b="1" dirty="0">
                  <a:latin typeface="標楷體" pitchFamily="65" charset="-120"/>
                  <a:ea typeface="標楷體" pitchFamily="65" charset="-120"/>
                </a:rPr>
                <a:t>一吋照片</a:t>
              </a:r>
              <a:endParaRPr kumimoji="0" lang="en-US" altLang="zh-TW" b="1" dirty="0">
                <a:latin typeface="標楷體" pitchFamily="65" charset="-120"/>
                <a:ea typeface="標楷體" pitchFamily="65" charset="-12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b="1" dirty="0">
                  <a:latin typeface="標楷體" pitchFamily="65" charset="-120"/>
                  <a:ea typeface="標楷體" pitchFamily="65" charset="-120"/>
                </a:rPr>
                <a:t>2</a:t>
              </a:r>
              <a:r>
                <a:rPr kumimoji="0" lang="zh-TW" altLang="en-US" b="1" dirty="0">
                  <a:latin typeface="標楷體" pitchFamily="65" charset="-120"/>
                  <a:ea typeface="標楷體" pitchFamily="65" charset="-120"/>
                </a:rPr>
                <a:t>張</a:t>
              </a:r>
              <a:endParaRPr kumimoji="0" lang="en-US" altLang="zh-TW" b="1" dirty="0"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874586" name="Text Box 90"/>
            <p:cNvSpPr txBox="1">
              <a:spLocks noChangeArrowheads="1"/>
            </p:cNvSpPr>
            <p:nvPr/>
          </p:nvSpPr>
          <p:spPr bwMode="auto">
            <a:xfrm>
              <a:off x="168" y="1891"/>
              <a:ext cx="1034" cy="40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zh-TW" altLang="en-US" b="1" dirty="0">
                  <a:latin typeface="標楷體" pitchFamily="65" charset="-120"/>
                </a:rPr>
                <a:t>服務證申請書</a:t>
              </a:r>
            </a:p>
            <a:p>
              <a:pPr algn="ctr"/>
              <a:r>
                <a:rPr kumimoji="0" lang="zh-TW" altLang="en-US" b="1" dirty="0">
                  <a:latin typeface="標楷體" pitchFamily="65" charset="-120"/>
                </a:rPr>
                <a:t>填寫</a:t>
              </a:r>
            </a:p>
          </p:txBody>
        </p:sp>
        <p:sp>
          <p:nvSpPr>
            <p:cNvPr id="874596" name="矩形 15"/>
            <p:cNvSpPr>
              <a:spLocks noChangeArrowheads="1"/>
            </p:cNvSpPr>
            <p:nvPr/>
          </p:nvSpPr>
          <p:spPr bwMode="auto">
            <a:xfrm>
              <a:off x="1223" y="1949"/>
              <a:ext cx="31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zh-TW" altLang="en-US" sz="2400" b="1" dirty="0">
                  <a:latin typeface="Century Gothic" pitchFamily="34" charset="0"/>
                  <a:ea typeface="微軟正黑體" pitchFamily="34" charset="-120"/>
                </a:rPr>
                <a:t>＋</a:t>
              </a:r>
            </a:p>
          </p:txBody>
        </p:sp>
      </p:grpSp>
      <p:sp>
        <p:nvSpPr>
          <p:cNvPr id="874597" name="矩形 16"/>
          <p:cNvSpPr>
            <a:spLocks noChangeArrowheads="1"/>
          </p:cNvSpPr>
          <p:nvPr/>
        </p:nvSpPr>
        <p:spPr bwMode="auto">
          <a:xfrm>
            <a:off x="3635375" y="3542595"/>
            <a:ext cx="488950" cy="57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2400" b="1">
                <a:latin typeface="Century Gothic" pitchFamily="34" charset="0"/>
                <a:ea typeface="微軟正黑體" pitchFamily="34" charset="-120"/>
              </a:rPr>
              <a:t>＋</a:t>
            </a:r>
          </a:p>
        </p:txBody>
      </p:sp>
      <p:sp>
        <p:nvSpPr>
          <p:cNvPr id="874598" name="矩形 17"/>
          <p:cNvSpPr>
            <a:spLocks noChangeArrowheads="1"/>
          </p:cNvSpPr>
          <p:nvPr/>
        </p:nvSpPr>
        <p:spPr bwMode="auto">
          <a:xfrm>
            <a:off x="5292725" y="3542595"/>
            <a:ext cx="488950" cy="57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2400" b="1">
                <a:latin typeface="Century Gothic" pitchFamily="34" charset="0"/>
                <a:ea typeface="微軟正黑體" pitchFamily="34" charset="-120"/>
              </a:rPr>
              <a:t>＋</a:t>
            </a:r>
          </a:p>
        </p:txBody>
      </p:sp>
      <p:sp>
        <p:nvSpPr>
          <p:cNvPr id="874599" name="矩形 18"/>
          <p:cNvSpPr>
            <a:spLocks noChangeArrowheads="1"/>
          </p:cNvSpPr>
          <p:nvPr/>
        </p:nvSpPr>
        <p:spPr bwMode="auto">
          <a:xfrm>
            <a:off x="6948488" y="3542595"/>
            <a:ext cx="360362" cy="57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>
                <a:latin typeface="Century Gothic" pitchFamily="34" charset="0"/>
                <a:ea typeface="微軟正黑體" pitchFamily="34" charset="-120"/>
              </a:rPr>
              <a:t>＝</a:t>
            </a:r>
          </a:p>
        </p:txBody>
      </p:sp>
      <p:sp>
        <p:nvSpPr>
          <p:cNvPr id="16" name="文字方塊 15"/>
          <p:cNvSpPr txBox="1"/>
          <p:nvPr/>
        </p:nvSpPr>
        <p:spPr>
          <a:xfrm>
            <a:off x="827584" y="501317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TW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</a:rPr>
              <a:t>＊請於</a:t>
            </a:r>
            <a:r>
              <a:rPr kumimoji="0" lang="zh-TW" altLang="en-US" sz="2800" b="1" dirty="0" smtClean="0">
                <a:solidFill>
                  <a:srgbClr val="0000FF"/>
                </a:solidFill>
                <a:latin typeface="標楷體" pitchFamily="65" charset="-120"/>
              </a:rPr>
              <a:t>送件當週五下</a:t>
            </a:r>
            <a:r>
              <a:rPr kumimoji="0" lang="zh-TW" altLang="zh-TW" sz="2800" b="1" dirty="0" smtClean="0">
                <a:solidFill>
                  <a:srgbClr val="0000FF"/>
                </a:solidFill>
                <a:latin typeface="標楷體" pitchFamily="65" charset="-120"/>
              </a:rPr>
              <a:t>午</a:t>
            </a:r>
            <a:endParaRPr kumimoji="0" lang="en-US" altLang="zh-TW" sz="2800" b="1" dirty="0" smtClean="0">
              <a:solidFill>
                <a:srgbClr val="0000FF"/>
              </a:solidFill>
              <a:latin typeface="標楷體" pitchFamily="65" charset="-120"/>
            </a:endParaRPr>
          </a:p>
          <a:p>
            <a:r>
              <a:rPr kumimoji="0" lang="zh-TW" altLang="zh-TW" sz="2800" b="1" dirty="0" smtClean="0">
                <a:latin typeface="標楷體" pitchFamily="65" charset="-120"/>
              </a:rPr>
              <a:t>至人事室</a:t>
            </a:r>
            <a:r>
              <a:rPr kumimoji="0" lang="en-US" altLang="zh-TW" sz="2800" b="1" dirty="0" smtClean="0">
                <a:latin typeface="標楷體" pitchFamily="65" charset="-120"/>
              </a:rPr>
              <a:t>4</a:t>
            </a:r>
            <a:r>
              <a:rPr kumimoji="0" lang="zh-TW" altLang="zh-TW" sz="2800" b="1" dirty="0" smtClean="0">
                <a:latin typeface="標楷體" pitchFamily="65" charset="-120"/>
              </a:rPr>
              <a:t>組簽名領取</a:t>
            </a:r>
            <a:endParaRPr kumimoji="0" lang="en-US" altLang="zh-TW" sz="2800" dirty="0">
              <a:latin typeface="標楷體" pitchFamily="65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58358" y="16907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TW" altLang="en-US" sz="4000" b="1" kern="0" dirty="0" smtClean="0">
                <a:solidFill>
                  <a:srgbClr val="333399"/>
                </a:solidFill>
                <a:latin typeface="Tahoma"/>
                <a:cs typeface="+mj-cs"/>
              </a:rPr>
              <a:t>專任助理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DF948-8A8F-4224-90E1-8B31F051C6D8}" type="slidenum">
              <a:rPr lang="en-US" altLang="zh-TW"/>
              <a:pPr/>
              <a:t>14</a:t>
            </a:fld>
            <a:endParaRPr lang="en-US" altLang="zh-TW"/>
          </a:p>
        </p:txBody>
      </p:sp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9" y="214313"/>
            <a:ext cx="6696744" cy="1054100"/>
          </a:xfrm>
        </p:spPr>
        <p:txBody>
          <a:bodyPr/>
          <a:lstStyle/>
          <a:p>
            <a:pPr algn="ctr"/>
            <a:r>
              <a:rPr kumimoji="0" lang="zh-TW" altLang="en-US" sz="4000" b="1" dirty="0" smtClean="0">
                <a:ea typeface="標楷體" pitchFamily="65" charset="-120"/>
              </a:rPr>
              <a:t>離職程序</a:t>
            </a:r>
            <a:r>
              <a:rPr kumimoji="0" lang="en-US" altLang="zh-TW" sz="4000" b="1" dirty="0" smtClean="0">
                <a:latin typeface="標楷體" pitchFamily="65" charset="-120"/>
                <a:ea typeface="標楷體" pitchFamily="65" charset="-120"/>
              </a:rPr>
              <a:t>1</a:t>
            </a:r>
            <a:endParaRPr kumimoji="0" lang="zh-TW" altLang="en-US" sz="4000" b="1" dirty="0">
              <a:latin typeface="標楷體" pitchFamily="65" charset="-120"/>
              <a:ea typeface="標楷體" pitchFamily="65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323528" y="1700808"/>
            <a:ext cx="8640960" cy="3168352"/>
            <a:chOff x="179512" y="2492896"/>
            <a:chExt cx="8640960" cy="3456384"/>
          </a:xfrm>
        </p:grpSpPr>
        <p:sp>
          <p:nvSpPr>
            <p:cNvPr id="881737" name="AutoShape 73"/>
            <p:cNvSpPr>
              <a:spLocks noChangeArrowheads="1"/>
            </p:cNvSpPr>
            <p:nvPr/>
          </p:nvSpPr>
          <p:spPr bwMode="auto">
            <a:xfrm>
              <a:off x="179512" y="2492896"/>
              <a:ext cx="7956550" cy="3456384"/>
            </a:xfrm>
            <a:prstGeom prst="rightArrow">
              <a:avLst>
                <a:gd name="adj1" fmla="val 50000"/>
                <a:gd name="adj2" fmla="val 70831"/>
              </a:avLst>
            </a:prstGeom>
            <a:solidFill>
              <a:srgbClr val="7030A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7" name="圓角矩形 26"/>
            <p:cNvSpPr/>
            <p:nvPr/>
          </p:nvSpPr>
          <p:spPr>
            <a:xfrm>
              <a:off x="179512" y="3803938"/>
              <a:ext cx="1152128" cy="84919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離職申請表</a:t>
              </a:r>
            </a:p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填寫</a:t>
              </a:r>
              <a:endParaRPr kumimoji="0" lang="zh-TW" altLang="en-US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8" name="圓角矩形 27"/>
            <p:cNvSpPr/>
            <p:nvPr/>
          </p:nvSpPr>
          <p:spPr>
            <a:xfrm>
              <a:off x="1403648" y="3803938"/>
              <a:ext cx="1152128" cy="84919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任職單位</a:t>
              </a: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工作移交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zh-TW" altLang="en-US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9" name="圓角矩形 28"/>
            <p:cNvSpPr/>
            <p:nvPr/>
          </p:nvSpPr>
          <p:spPr>
            <a:xfrm>
              <a:off x="2627784" y="3803938"/>
              <a:ext cx="1152128" cy="84919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圖書館</a:t>
              </a: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繳還圖書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en-US" altLang="zh-TW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30" name="圓角矩形 29"/>
            <p:cNvSpPr/>
            <p:nvPr/>
          </p:nvSpPr>
          <p:spPr>
            <a:xfrm>
              <a:off x="3851920" y="3803938"/>
              <a:ext cx="1296144" cy="84919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總務處</a:t>
              </a:r>
              <a:endPara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勞健保轉出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en-US" altLang="zh-TW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31" name="圓角矩形 30"/>
            <p:cNvSpPr/>
            <p:nvPr/>
          </p:nvSpPr>
          <p:spPr>
            <a:xfrm>
              <a:off x="5220072" y="3803938"/>
              <a:ext cx="1152128" cy="834300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主計室</a:t>
              </a: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結算薪資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zh-TW" altLang="en-US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32" name="圓角矩形 31"/>
            <p:cNvSpPr/>
            <p:nvPr/>
          </p:nvSpPr>
          <p:spPr>
            <a:xfrm>
              <a:off x="6444208" y="3803937"/>
              <a:ext cx="1152128" cy="829257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秘書室</a:t>
              </a: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公文系統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en-US" altLang="zh-TW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33" name="圓角矩形 32"/>
            <p:cNvSpPr/>
            <p:nvPr/>
          </p:nvSpPr>
          <p:spPr>
            <a:xfrm>
              <a:off x="7668344" y="3803938"/>
              <a:ext cx="1152128" cy="84919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人事室</a:t>
              </a:r>
            </a:p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決行</a:t>
              </a:r>
            </a:p>
            <a:p>
              <a:pPr algn="ctr"/>
              <a:r>
                <a:rPr kumimoji="0" lang="en-US" altLang="zh-TW" sz="14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4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登記備查</a:t>
              </a:r>
              <a:r>
                <a:rPr kumimoji="0" lang="en-US" altLang="zh-TW" sz="14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en-US" altLang="zh-TW" sz="14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</p:grpSp>
      <p:sp>
        <p:nvSpPr>
          <p:cNvPr id="17" name="文字方塊 16"/>
          <p:cNvSpPr txBox="1"/>
          <p:nvPr/>
        </p:nvSpPr>
        <p:spPr>
          <a:xfrm>
            <a:off x="395536" y="4869160"/>
            <a:ext cx="82089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TW" altLang="en-US" sz="2800" b="1" dirty="0" smtClean="0">
                <a:solidFill>
                  <a:srgbClr val="0000FF"/>
                </a:solidFill>
                <a:latin typeface="標楷體" pitchFamily="65" charset="-120"/>
              </a:rPr>
              <a:t>務必於</a:t>
            </a:r>
            <a:r>
              <a:rPr lang="zh-TW" altLang="en-US" sz="2800" b="1" u="sng" dirty="0" smtClean="0">
                <a:solidFill>
                  <a:srgbClr val="0000FF"/>
                </a:solidFill>
                <a:latin typeface="標楷體" pitchFamily="65" charset="-120"/>
              </a:rPr>
              <a:t>離職日</a:t>
            </a:r>
            <a:r>
              <a:rPr lang="en-US" altLang="zh-TW" sz="2800" b="1" u="sng" dirty="0" smtClean="0">
                <a:solidFill>
                  <a:srgbClr val="0000FF"/>
                </a:solidFill>
                <a:latin typeface="標楷體" pitchFamily="65" charset="-120"/>
              </a:rPr>
              <a:t>(</a:t>
            </a:r>
            <a:r>
              <a:rPr lang="zh-TW" altLang="en-US" sz="2800" b="1" u="sng" dirty="0" smtClean="0">
                <a:solidFill>
                  <a:srgbClr val="0000FF"/>
                </a:solidFill>
                <a:latin typeface="標楷體" pitchFamily="65" charset="-120"/>
              </a:rPr>
              <a:t>不支薪</a:t>
            </a:r>
            <a:r>
              <a:rPr lang="en-US" altLang="zh-TW" sz="2800" b="1" u="sng" dirty="0" smtClean="0">
                <a:solidFill>
                  <a:srgbClr val="0000FF"/>
                </a:solidFill>
                <a:latin typeface="標楷體" pitchFamily="65" charset="-120"/>
              </a:rPr>
              <a:t>)</a:t>
            </a:r>
            <a:r>
              <a:rPr lang="zh-TW" altLang="en-US" sz="2800" b="1" u="sng" dirty="0" smtClean="0">
                <a:solidFill>
                  <a:srgbClr val="0000FF"/>
                </a:solidFill>
                <a:latin typeface="標楷體" pitchFamily="65" charset="-120"/>
              </a:rPr>
              <a:t>前完成離職手續</a:t>
            </a:r>
            <a:endParaRPr lang="en-US" altLang="zh-TW" sz="2800" b="1" u="sng" dirty="0" smtClean="0">
              <a:solidFill>
                <a:srgbClr val="0000FF"/>
              </a:solidFill>
              <a:latin typeface="標楷體" pitchFamily="65" charset="-120"/>
            </a:endParaRPr>
          </a:p>
          <a:p>
            <a:pPr>
              <a:buFont typeface="Arial" pitchFamily="34" charset="0"/>
              <a:buChar char="•"/>
            </a:pPr>
            <a:r>
              <a:rPr lang="zh-TW" altLang="en-US" sz="2800" b="1" dirty="0" smtClean="0">
                <a:solidFill>
                  <a:srgbClr val="FF0000"/>
                </a:solidFill>
                <a:latin typeface="標楷體" pitchFamily="65" charset="-120"/>
              </a:rPr>
              <a:t>相關經費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itchFamily="65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itchFamily="65" charset="-120"/>
              </a:rPr>
              <a:t>差旅費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itchFamily="65" charset="-120"/>
              </a:rPr>
              <a:t>)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itchFamily="65" charset="-120"/>
              </a:rPr>
              <a:t>申請作業請於聘期結束前辦理</a:t>
            </a:r>
            <a:endParaRPr lang="en-US" altLang="zh-TW" sz="2800" b="1" dirty="0" smtClean="0">
              <a:solidFill>
                <a:srgbClr val="FF0000"/>
              </a:solidFill>
              <a:latin typeface="標楷體" pitchFamily="65" charset="-120"/>
            </a:endParaRPr>
          </a:p>
          <a:p>
            <a:pPr>
              <a:buFont typeface="Arial" pitchFamily="34" charset="0"/>
              <a:buChar char="•"/>
            </a:pPr>
            <a:r>
              <a:rPr lang="zh-TW" altLang="en-US" sz="2800" b="1" dirty="0" smtClean="0">
                <a:solidFill>
                  <a:srgbClr val="003300"/>
                </a:solidFill>
                <a:latin typeface="標楷體" pitchFamily="65" charset="-120"/>
              </a:rPr>
              <a:t>離職原因：勾選「其他」者務請敘明並請計畫主持</a:t>
            </a:r>
            <a:endParaRPr lang="en-US" altLang="zh-TW" sz="2800" b="1" dirty="0" smtClean="0">
              <a:solidFill>
                <a:srgbClr val="003300"/>
              </a:solidFill>
              <a:latin typeface="標楷體" pitchFamily="65" charset="-120"/>
            </a:endParaRPr>
          </a:p>
          <a:p>
            <a:r>
              <a:rPr lang="en-US" altLang="zh-TW" sz="2800" b="1" dirty="0" smtClean="0">
                <a:solidFill>
                  <a:srgbClr val="003300"/>
                </a:solidFill>
                <a:latin typeface="標楷體" pitchFamily="65" charset="-120"/>
              </a:rPr>
              <a:t> </a:t>
            </a:r>
            <a:r>
              <a:rPr lang="zh-TW" altLang="en-US" sz="2800" b="1" dirty="0" smtClean="0">
                <a:solidFill>
                  <a:srgbClr val="003300"/>
                </a:solidFill>
                <a:latin typeface="標楷體" pitchFamily="65" charset="-120"/>
              </a:rPr>
              <a:t>人確認</a:t>
            </a:r>
            <a:endParaRPr lang="zh-TW" altLang="en-US" sz="2800" b="1" dirty="0">
              <a:solidFill>
                <a:srgbClr val="003300"/>
              </a:solidFill>
              <a:latin typeface="標楷體" pitchFamily="65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9752" y="170080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TW" altLang="en-US" sz="4000" b="1" kern="0" dirty="0" smtClean="0">
                <a:solidFill>
                  <a:srgbClr val="333399"/>
                </a:solidFill>
                <a:latin typeface="Tahoma"/>
                <a:cs typeface="+mj-cs"/>
              </a:rPr>
              <a:t>專任助理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9E017-393B-4A05-823A-717FF38EC417}" type="slidenum">
              <a:rPr lang="en-US" altLang="zh-TW"/>
              <a:pPr/>
              <a:t>15</a:t>
            </a:fld>
            <a:endParaRPr lang="en-US" altLang="zh-TW"/>
          </a:p>
        </p:txBody>
      </p:sp>
      <p:sp>
        <p:nvSpPr>
          <p:cNvPr id="897026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3" y="214313"/>
            <a:ext cx="6840760" cy="1054100"/>
          </a:xfrm>
        </p:spPr>
        <p:txBody>
          <a:bodyPr/>
          <a:lstStyle/>
          <a:p>
            <a:pPr algn="ctr"/>
            <a:r>
              <a:rPr kumimoji="0" lang="zh-TW" altLang="en-US" b="1" dirty="0" smtClean="0">
                <a:ea typeface="標楷體" pitchFamily="65" charset="-120"/>
              </a:rPr>
              <a:t>離職程序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2</a:t>
            </a:r>
            <a:endParaRPr kumimoji="0" lang="en-US" altLang="zh-TW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97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8631238" cy="5112021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非自願性離職者應依規定辦理資遣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勞基法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第</a:t>
            </a:r>
            <a:r>
              <a:rPr lang="en-US" altLang="zh-TW" sz="2400" b="1" dirty="0">
                <a:latin typeface="標楷體" pitchFamily="65" charset="-120"/>
                <a:ea typeface="標楷體" pitchFamily="65" charset="-120"/>
              </a:rPr>
              <a:t>11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條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，下列情形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摘列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雇主應經預告終止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勞動契約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：</a:t>
            </a: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zh-TW" altLang="en-US" sz="2200" dirty="0" smtClean="0">
                <a:latin typeface="標楷體" pitchFamily="65" charset="-120"/>
                <a:ea typeface="標楷體" pitchFamily="65" charset="-120"/>
              </a:rPr>
              <a:t>業務</a:t>
            </a:r>
            <a:r>
              <a:rPr lang="zh-TW" altLang="en-US" sz="2200" dirty="0">
                <a:latin typeface="標楷體" pitchFamily="65" charset="-120"/>
                <a:ea typeface="標楷體" pitchFamily="65" charset="-120"/>
              </a:rPr>
              <a:t>性質變更，有減少勞工之必要，又無適當工作可供安置時。</a:t>
            </a: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zh-TW" altLang="en-US" sz="2200" b="1" u="sng" dirty="0">
                <a:latin typeface="標楷體" pitchFamily="65" charset="-120"/>
                <a:ea typeface="標楷體" pitchFamily="65" charset="-120"/>
              </a:rPr>
              <a:t>勞工對於所擔任之工作確不能勝任時。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雇主預告終止契約時應盡之義務：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zh-TW" altLang="en-US" sz="2200" b="1" dirty="0">
                <a:latin typeface="標楷體" pitchFamily="65" charset="-120"/>
                <a:ea typeface="標楷體" pitchFamily="65" charset="-120"/>
              </a:rPr>
              <a:t>預告</a:t>
            </a:r>
            <a:r>
              <a:rPr lang="zh-TW" altLang="en-US" sz="2200" b="1" dirty="0" smtClean="0">
                <a:latin typeface="標楷體" pitchFamily="65" charset="-120"/>
                <a:ea typeface="標楷體" pitchFamily="65" charset="-120"/>
              </a:rPr>
              <a:t>期間</a:t>
            </a:r>
            <a:r>
              <a:rPr lang="en-US" altLang="zh-TW" sz="2200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200" b="1" dirty="0" smtClean="0">
                <a:latin typeface="標楷體" pitchFamily="65" charset="-120"/>
                <a:ea typeface="標楷體" pitchFamily="65" charset="-120"/>
              </a:rPr>
              <a:t>依其任本校年資</a:t>
            </a:r>
            <a:r>
              <a:rPr lang="en-US" altLang="zh-TW" sz="2200" b="1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200" b="1" dirty="0" smtClean="0">
                <a:latin typeface="標楷體" pitchFamily="65" charset="-120"/>
                <a:ea typeface="標楷體" pitchFamily="65" charset="-120"/>
              </a:rPr>
              <a:t>：</a:t>
            </a:r>
            <a:endParaRPr lang="zh-TW" altLang="en-US" sz="2200" b="1" dirty="0">
              <a:latin typeface="標楷體" pitchFamily="65" charset="-120"/>
              <a:ea typeface="標楷體" pitchFamily="65" charset="-120"/>
            </a:endParaRPr>
          </a:p>
          <a:p>
            <a:pPr lvl="2">
              <a:lnSpc>
                <a:spcPct val="80000"/>
              </a:lnSpc>
              <a:spcBef>
                <a:spcPts val="1200"/>
              </a:spcBef>
            </a:pP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3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月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~1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年：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10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日</a:t>
            </a:r>
          </a:p>
          <a:p>
            <a:pPr lvl="2">
              <a:lnSpc>
                <a:spcPct val="80000"/>
              </a:lnSpc>
              <a:spcBef>
                <a:spcPts val="1200"/>
              </a:spcBef>
            </a:pP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年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~3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年：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20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日</a:t>
            </a:r>
          </a:p>
          <a:p>
            <a:pPr lvl="2">
              <a:lnSpc>
                <a:spcPct val="80000"/>
              </a:lnSpc>
              <a:spcBef>
                <a:spcPts val="1200"/>
              </a:spcBef>
            </a:pP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3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年以上：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30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日</a:t>
            </a: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zh-TW" altLang="en-US" sz="2000" b="1" dirty="0">
                <a:latin typeface="標楷體" pitchFamily="65" charset="-120"/>
                <a:ea typeface="標楷體" pitchFamily="65" charset="-120"/>
              </a:rPr>
              <a:t>資遣費：</a:t>
            </a:r>
            <a:r>
              <a:rPr lang="en-US" altLang="zh-TW" sz="2000" b="1" dirty="0">
                <a:latin typeface="標楷體" pitchFamily="65" charset="-120"/>
                <a:ea typeface="標楷體" pitchFamily="65" charset="-120"/>
              </a:rPr>
              <a:t>97</a:t>
            </a:r>
            <a:r>
              <a:rPr lang="zh-TW" altLang="en-US" sz="2000" b="1" dirty="0">
                <a:latin typeface="標楷體" pitchFamily="65" charset="-120"/>
                <a:ea typeface="標楷體" pitchFamily="65" charset="-120"/>
              </a:rPr>
              <a:t>年以後連續</a:t>
            </a:r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任職本校年資</a:t>
            </a:r>
            <a:r>
              <a:rPr lang="en-US" altLang="zh-TW" sz="2000" b="1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000" b="1" dirty="0">
                <a:latin typeface="標楷體" pitchFamily="65" charset="-120"/>
                <a:ea typeface="標楷體" pitchFamily="65" charset="-120"/>
              </a:rPr>
              <a:t>不限同一計畫</a:t>
            </a:r>
            <a:r>
              <a:rPr lang="en-US" altLang="zh-TW" sz="2000" b="1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每滿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年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發給半個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月平均工資之資遣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費，未滿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年者按比例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計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最高六個月平均工資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sz="2400" b="1" u="sng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所</a:t>
            </a:r>
            <a:r>
              <a:rPr lang="zh-TW" altLang="en-US" sz="2400" b="1" u="sng" dirty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需經費應由計畫主持人概括</a:t>
            </a:r>
            <a:r>
              <a:rPr lang="zh-TW" altLang="en-US" sz="2400" b="1" u="sng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負責</a:t>
            </a:r>
            <a:endParaRPr lang="zh-TW" altLang="en-US" sz="2400" b="1" u="sng" dirty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zh-TW" altLang="en-US" sz="2000" b="1" dirty="0">
                <a:latin typeface="標楷體" pitchFamily="65" charset="-120"/>
                <a:ea typeface="標楷體" pitchFamily="65" charset="-120"/>
              </a:rPr>
              <a:t>核給謀職假：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預告期間每星期</a:t>
            </a:r>
            <a:r>
              <a:rPr lang="en-US" altLang="zh-TW" sz="2000" dirty="0"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2000" dirty="0">
                <a:latin typeface="標楷體" pitchFamily="65" charset="-120"/>
                <a:ea typeface="標楷體" pitchFamily="65" charset="-120"/>
              </a:rPr>
              <a:t>天，工資照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給</a:t>
            </a:r>
            <a:endParaRPr lang="zh-TW" altLang="en-US" sz="20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zh-TW" sz="2400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5" y="214313"/>
            <a:ext cx="6912768" cy="1054100"/>
          </a:xfrm>
        </p:spPr>
        <p:txBody>
          <a:bodyPr/>
          <a:lstStyle/>
          <a:p>
            <a:pPr algn="ctr"/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服務證明申請</a:t>
            </a:r>
            <a:endParaRPr lang="zh-TW" altLang="en-US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16</a:t>
            </a:fld>
            <a:endParaRPr lang="en-US" altLang="zh-TW"/>
          </a:p>
        </p:txBody>
      </p:sp>
      <p:grpSp>
        <p:nvGrpSpPr>
          <p:cNvPr id="14" name="群組 13"/>
          <p:cNvGrpSpPr/>
          <p:nvPr/>
        </p:nvGrpSpPr>
        <p:grpSpPr>
          <a:xfrm>
            <a:off x="367207" y="2215203"/>
            <a:ext cx="8597281" cy="2500330"/>
            <a:chOff x="410599" y="2249499"/>
            <a:chExt cx="8597281" cy="2500330"/>
          </a:xfrm>
          <a:solidFill>
            <a:srgbClr val="7030A0"/>
          </a:solidFill>
        </p:grpSpPr>
        <p:sp>
          <p:nvSpPr>
            <p:cNvPr id="15" name="向右箭號 14"/>
            <p:cNvSpPr/>
            <p:nvPr/>
          </p:nvSpPr>
          <p:spPr>
            <a:xfrm>
              <a:off x="428599" y="2249499"/>
              <a:ext cx="7643866" cy="2500330"/>
            </a:xfrm>
            <a:prstGeom prst="rightArrow">
              <a:avLst>
                <a:gd name="adj1" fmla="val 50000"/>
                <a:gd name="adj2" fmla="val 65590"/>
              </a:avLst>
            </a:prstGeom>
            <a:grpFill/>
            <a:ln>
              <a:noFill/>
            </a:ln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dirty="0"/>
            </a:p>
          </p:txBody>
        </p:sp>
        <p:sp>
          <p:nvSpPr>
            <p:cNvPr id="29" name="Text Box 85"/>
            <p:cNvSpPr txBox="1">
              <a:spLocks noChangeArrowheads="1"/>
            </p:cNvSpPr>
            <p:nvPr/>
          </p:nvSpPr>
          <p:spPr bwMode="auto">
            <a:xfrm>
              <a:off x="7279688" y="2959240"/>
              <a:ext cx="1728192" cy="101566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kumimoji="0" lang="zh-TW" altLang="en-US" b="1" dirty="0">
                  <a:latin typeface="標楷體" pitchFamily="65" charset="-120"/>
                </a:rPr>
                <a:t>人事室</a:t>
              </a:r>
            </a:p>
            <a:p>
              <a:pPr algn="ctr"/>
              <a:r>
                <a:rPr kumimoji="0" lang="zh-TW" altLang="en-US" sz="1400" b="1" dirty="0">
                  <a:latin typeface="標楷體" pitchFamily="65" charset="-120"/>
                </a:rPr>
                <a:t>核發</a:t>
              </a:r>
              <a:r>
                <a:rPr kumimoji="0" lang="zh-TW" altLang="en-US" sz="1400" b="1" dirty="0" smtClean="0">
                  <a:latin typeface="標楷體" pitchFamily="65" charset="-120"/>
                </a:rPr>
                <a:t>證明</a:t>
              </a:r>
            </a:p>
            <a:p>
              <a:pPr algn="ctr"/>
              <a:r>
                <a:rPr kumimoji="0" lang="en-US" altLang="zh-TW" sz="1400" b="1" dirty="0" smtClean="0">
                  <a:latin typeface="標楷體" pitchFamily="65" charset="-120"/>
                </a:rPr>
                <a:t>(</a:t>
              </a:r>
              <a:r>
                <a:rPr kumimoji="0" lang="zh-TW" altLang="en-US" sz="1400" b="1" dirty="0" smtClean="0">
                  <a:latin typeface="標楷體" pitchFamily="65" charset="-120"/>
                </a:rPr>
                <a:t>送件</a:t>
              </a:r>
              <a:r>
                <a:rPr kumimoji="0" lang="en-US" altLang="zh-TW" sz="1400" b="1" dirty="0" smtClean="0">
                  <a:latin typeface="標楷體" pitchFamily="65" charset="-120"/>
                </a:rPr>
                <a:t>3</a:t>
              </a:r>
              <a:r>
                <a:rPr kumimoji="0" lang="zh-TW" altLang="en-US" sz="1400" b="1" dirty="0" smtClean="0">
                  <a:latin typeface="標楷體" pitchFamily="65" charset="-120"/>
                </a:rPr>
                <a:t>工作日後</a:t>
              </a:r>
              <a:r>
                <a:rPr kumimoji="0" lang="zh-TW" altLang="zh-TW" sz="1400" b="1" dirty="0" smtClean="0">
                  <a:latin typeface="標楷體" pitchFamily="65" charset="-120"/>
                </a:rPr>
                <a:t>至人事室</a:t>
              </a:r>
              <a:r>
                <a:rPr kumimoji="0" lang="en-US" altLang="zh-TW" sz="1400" b="1" dirty="0" smtClean="0">
                  <a:latin typeface="標楷體" pitchFamily="65" charset="-120"/>
                </a:rPr>
                <a:t>4</a:t>
              </a:r>
              <a:r>
                <a:rPr kumimoji="0" lang="zh-TW" altLang="zh-TW" sz="1400" b="1" dirty="0" smtClean="0">
                  <a:latin typeface="標楷體" pitchFamily="65" charset="-120"/>
                </a:rPr>
                <a:t>組簽名領取</a:t>
              </a:r>
              <a:r>
                <a:rPr kumimoji="0" lang="en-US" altLang="zh-TW" sz="1400" b="1" dirty="0" smtClean="0">
                  <a:latin typeface="標楷體" pitchFamily="65" charset="-120"/>
                </a:rPr>
                <a:t>)</a:t>
              </a:r>
              <a:endParaRPr kumimoji="0" lang="en-US" altLang="zh-TW" sz="1200" dirty="0">
                <a:latin typeface="標楷體" pitchFamily="65" charset="-120"/>
              </a:endParaRPr>
            </a:p>
          </p:txBody>
        </p:sp>
        <p:grpSp>
          <p:nvGrpSpPr>
            <p:cNvPr id="17" name="Group 33"/>
            <p:cNvGrpSpPr>
              <a:grpSpLocks/>
            </p:cNvGrpSpPr>
            <p:nvPr/>
          </p:nvGrpSpPr>
          <p:grpSpPr bwMode="auto">
            <a:xfrm>
              <a:off x="410599" y="3194054"/>
              <a:ext cx="6383220" cy="658813"/>
              <a:chOff x="225" y="1891"/>
              <a:chExt cx="4169" cy="415"/>
            </a:xfrm>
            <a:grpFill/>
          </p:grpSpPr>
          <p:sp>
            <p:nvSpPr>
              <p:cNvPr id="27" name="Text Box 90"/>
              <p:cNvSpPr txBox="1">
                <a:spLocks noChangeArrowheads="1"/>
              </p:cNvSpPr>
              <p:nvPr/>
            </p:nvSpPr>
            <p:spPr bwMode="auto">
              <a:xfrm>
                <a:off x="225" y="1899"/>
                <a:ext cx="2012" cy="407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0" lang="zh-TW" altLang="en-US" b="1" dirty="0">
                    <a:latin typeface="標楷體" pitchFamily="65" charset="-120"/>
                  </a:rPr>
                  <a:t>服務</a:t>
                </a:r>
                <a:r>
                  <a:rPr kumimoji="0" lang="zh-TW" altLang="en-US" b="1" dirty="0" smtClean="0">
                    <a:latin typeface="標楷體" pitchFamily="65" charset="-120"/>
                  </a:rPr>
                  <a:t>證明申請書填寫</a:t>
                </a:r>
                <a:endParaRPr kumimoji="0" lang="en-US" altLang="zh-TW" b="1" dirty="0" smtClean="0">
                  <a:latin typeface="標楷體" pitchFamily="65" charset="-120"/>
                </a:endParaRPr>
              </a:p>
              <a:p>
                <a:pPr algn="ctr"/>
                <a:r>
                  <a:rPr lang="en-US" altLang="zh-TW" dirty="0" smtClean="0"/>
                  <a:t>(</a:t>
                </a:r>
                <a:r>
                  <a:rPr lang="zh-TW" altLang="en-US" dirty="0" smtClean="0"/>
                  <a:t>檢附申請人聘函影本</a:t>
                </a:r>
                <a:r>
                  <a:rPr lang="en-US" altLang="zh-TW" dirty="0" smtClean="0"/>
                  <a:t>)</a:t>
                </a:r>
                <a:endParaRPr kumimoji="0" lang="zh-TW" altLang="en-US" b="1" dirty="0">
                  <a:latin typeface="標楷體" pitchFamily="65" charset="-120"/>
                </a:endParaRPr>
              </a:p>
            </p:txBody>
          </p:sp>
          <p:sp>
            <p:nvSpPr>
              <p:cNvPr id="23" name="文字方塊 22"/>
              <p:cNvSpPr txBox="1"/>
              <p:nvPr/>
            </p:nvSpPr>
            <p:spPr>
              <a:xfrm>
                <a:off x="2520" y="1900"/>
                <a:ext cx="893" cy="38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zh-TW" altLang="en-US" b="1" dirty="0">
                    <a:latin typeface="標楷體" pitchFamily="65" charset="-120"/>
                    <a:ea typeface="標楷體" pitchFamily="65" charset="-120"/>
                  </a:rPr>
                  <a:t>計畫主持人</a:t>
                </a:r>
                <a:r>
                  <a:rPr kumimoji="0" lang="zh-TW" altLang="en-US" sz="1600" b="1" dirty="0">
                    <a:latin typeface="標楷體" pitchFamily="65" charset="-120"/>
                    <a:ea typeface="標楷體" pitchFamily="65" charset="-120"/>
                  </a:rPr>
                  <a:t>簽章</a:t>
                </a:r>
                <a:endParaRPr kumimoji="0" lang="zh-TW" altLang="en-US" sz="1600" dirty="0">
                  <a:latin typeface="標楷體" pitchFamily="65" charset="-120"/>
                  <a:ea typeface="標楷體" pitchFamily="65" charset="-120"/>
                </a:endParaRPr>
              </a:p>
            </p:txBody>
          </p:sp>
          <p:sp>
            <p:nvSpPr>
              <p:cNvPr id="24" name="文字方塊 23"/>
              <p:cNvSpPr txBox="1"/>
              <p:nvPr/>
            </p:nvSpPr>
            <p:spPr>
              <a:xfrm>
                <a:off x="3642" y="1891"/>
                <a:ext cx="752" cy="38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zh-TW" altLang="en-US" b="1" dirty="0">
                    <a:latin typeface="標楷體" pitchFamily="65" charset="-120"/>
                    <a:ea typeface="標楷體" pitchFamily="65" charset="-120"/>
                  </a:rPr>
                  <a:t>單位主管</a:t>
                </a:r>
                <a:endParaRPr kumimoji="0" lang="en-US" altLang="zh-TW" b="1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zh-TW" altLang="en-US" sz="1600" b="1" dirty="0">
                    <a:latin typeface="標楷體" pitchFamily="65" charset="-120"/>
                    <a:ea typeface="標楷體" pitchFamily="65" charset="-120"/>
                  </a:rPr>
                  <a:t>簽章</a:t>
                </a:r>
                <a:endParaRPr kumimoji="0" lang="zh-TW" altLang="en-US" sz="1600" dirty="0">
                  <a:latin typeface="標楷體" pitchFamily="65" charset="-120"/>
                  <a:ea typeface="標楷體" pitchFamily="65" charset="-120"/>
                </a:endParaRPr>
              </a:p>
            </p:txBody>
          </p:sp>
          <p:sp>
            <p:nvSpPr>
              <p:cNvPr id="25" name="矩形 15"/>
              <p:cNvSpPr>
                <a:spLocks noChangeArrowheads="1"/>
              </p:cNvSpPr>
              <p:nvPr/>
            </p:nvSpPr>
            <p:spPr bwMode="auto">
              <a:xfrm>
                <a:off x="2237" y="1948"/>
                <a:ext cx="272" cy="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kumimoji="0" lang="zh-TW" altLang="en-US" sz="2400" b="1" dirty="0">
                    <a:latin typeface="Century Gothic" pitchFamily="34" charset="0"/>
                    <a:ea typeface="微軟正黑體" pitchFamily="34" charset="-120"/>
                  </a:rPr>
                  <a:t>＋</a:t>
                </a:r>
              </a:p>
            </p:txBody>
          </p:sp>
        </p:grpSp>
        <p:sp>
          <p:nvSpPr>
            <p:cNvPr id="19" name="矩形 17"/>
            <p:cNvSpPr>
              <a:spLocks noChangeArrowheads="1"/>
            </p:cNvSpPr>
            <p:nvPr/>
          </p:nvSpPr>
          <p:spPr bwMode="auto">
            <a:xfrm>
              <a:off x="5321808" y="3284984"/>
              <a:ext cx="330313" cy="4572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kumimoji="0" lang="zh-TW" altLang="en-US" sz="2400" b="1" dirty="0">
                  <a:latin typeface="Century Gothic" pitchFamily="34" charset="0"/>
                  <a:ea typeface="微軟正黑體" pitchFamily="34" charset="-120"/>
                </a:rPr>
                <a:t>＋</a:t>
              </a: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6812248" y="3284984"/>
              <a:ext cx="28803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kumimoji="0" lang="zh-TW" altLang="en-US" sz="2400" dirty="0">
                  <a:latin typeface="Century Gothic" pitchFamily="34" charset="0"/>
                  <a:ea typeface="微軟正黑體" pitchFamily="34" charset="-120"/>
                </a:rPr>
                <a:t>＝</a:t>
              </a:r>
            </a:p>
          </p:txBody>
        </p:sp>
      </p:grpSp>
      <p:sp>
        <p:nvSpPr>
          <p:cNvPr id="16" name="文字方塊 15"/>
          <p:cNvSpPr txBox="1"/>
          <p:nvPr/>
        </p:nvSpPr>
        <p:spPr>
          <a:xfrm>
            <a:off x="467544" y="5013176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TW" altLang="en-US" sz="2800" b="1" dirty="0" smtClean="0">
                <a:solidFill>
                  <a:srgbClr val="0000FF"/>
                </a:solidFill>
                <a:latin typeface="標楷體" pitchFamily="65" charset="-120"/>
              </a:rPr>
              <a:t>＊請於送件</a:t>
            </a:r>
            <a:r>
              <a:rPr kumimoji="0" lang="en-US" altLang="zh-TW" sz="2800" b="1" dirty="0" smtClean="0">
                <a:solidFill>
                  <a:srgbClr val="0000FF"/>
                </a:solidFill>
                <a:latin typeface="標楷體" pitchFamily="65" charset="-120"/>
              </a:rPr>
              <a:t>3</a:t>
            </a:r>
            <a:r>
              <a:rPr kumimoji="0" lang="zh-TW" altLang="en-US" sz="2800" b="1" dirty="0" smtClean="0">
                <a:solidFill>
                  <a:srgbClr val="0000FF"/>
                </a:solidFill>
                <a:latin typeface="標楷體" pitchFamily="65" charset="-120"/>
              </a:rPr>
              <a:t>個工作日後</a:t>
            </a:r>
            <a:r>
              <a:rPr kumimoji="0" lang="zh-TW" altLang="zh-TW" sz="2800" b="1" dirty="0" smtClean="0">
                <a:solidFill>
                  <a:srgbClr val="0000FF"/>
                </a:solidFill>
                <a:latin typeface="標楷體" pitchFamily="65" charset="-120"/>
              </a:rPr>
              <a:t>至人事室</a:t>
            </a:r>
            <a:r>
              <a:rPr kumimoji="0" lang="en-US" altLang="zh-TW" sz="2800" b="1" dirty="0" smtClean="0">
                <a:solidFill>
                  <a:srgbClr val="0000FF"/>
                </a:solidFill>
                <a:latin typeface="標楷體" pitchFamily="65" charset="-120"/>
              </a:rPr>
              <a:t>4</a:t>
            </a:r>
            <a:r>
              <a:rPr kumimoji="0" lang="zh-TW" altLang="zh-TW" sz="2800" b="1" dirty="0" smtClean="0">
                <a:solidFill>
                  <a:srgbClr val="0000FF"/>
                </a:solidFill>
                <a:latin typeface="標楷體" pitchFamily="65" charset="-120"/>
              </a:rPr>
              <a:t>組領取</a:t>
            </a:r>
            <a:endParaRPr kumimoji="0" lang="en-US" altLang="zh-TW" sz="2800" dirty="0">
              <a:solidFill>
                <a:srgbClr val="0000FF"/>
              </a:solidFill>
              <a:latin typeface="標楷體" pitchFamily="65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55776" y="1844824"/>
            <a:ext cx="2647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400" b="1" kern="0" dirty="0" smtClean="0">
                <a:solidFill>
                  <a:srgbClr val="333399"/>
                </a:solidFill>
                <a:latin typeface="標楷體" pitchFamily="65" charset="-120"/>
                <a:cs typeface="+mj-cs"/>
              </a:rPr>
              <a:t>專任助理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661422" cy="1054100"/>
          </a:xfrm>
        </p:spPr>
        <p:txBody>
          <a:bodyPr/>
          <a:lstStyle/>
          <a:p>
            <a:pPr algn="ctr"/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助理人員之管理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683568" y="1628800"/>
          <a:ext cx="7704856" cy="4128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5616624"/>
              </a:tblGrid>
              <a:tr h="4320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rgbClr val="003300"/>
                          </a:solidFill>
                          <a:latin typeface="華康標楷體" pitchFamily="65" charset="-120"/>
                          <a:ea typeface="華康標楷體" pitchFamily="65" charset="-120"/>
                        </a:rPr>
                        <a:t>管理事項</a:t>
                      </a:r>
                    </a:p>
                  </a:txBody>
                  <a:tcPr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rgbClr val="003300"/>
                          </a:solidFill>
                          <a:latin typeface="華康標楷體" pitchFamily="65" charset="-120"/>
                          <a:ea typeface="華康標楷體" pitchFamily="65" charset="-120"/>
                        </a:rPr>
                        <a:t>相關表單</a:t>
                      </a:r>
                      <a:endParaRPr lang="zh-TW" altLang="en-US" sz="2400" b="1" dirty="0">
                        <a:solidFill>
                          <a:srgbClr val="003300"/>
                        </a:solidFill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09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進用</a:t>
                      </a:r>
                      <a:endParaRPr lang="zh-TW" altLang="en-US" sz="2400" b="1" dirty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  <a:hlinkClick r:id="rId3" action="ppaction://hlinkfile"/>
                        </a:rPr>
                        <a:t>助理人員聘任簽案</a:t>
                      </a:r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、</a:t>
                      </a:r>
                      <a:endParaRPr lang="en-US" altLang="zh-TW" sz="2400" b="1" dirty="0" smtClean="0">
                        <a:latin typeface="華康標楷體" pitchFamily="65" charset="-120"/>
                        <a:ea typeface="華康標楷體" pitchFamily="65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人事資料表、契約書</a:t>
                      </a:r>
                      <a:r>
                        <a:rPr lang="en-US" altLang="zh-TW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(</a:t>
                      </a:r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專任助理</a:t>
                      </a:r>
                      <a:r>
                        <a:rPr lang="en-US" altLang="zh-TW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)</a:t>
                      </a:r>
                      <a:endParaRPr lang="zh-TW" altLang="en-US" sz="2400" b="1" dirty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68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差勤管理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出差預定表、出國申請表、赴大陸地區申請表</a:t>
                      </a:r>
                      <a:r>
                        <a:rPr lang="en-US" altLang="zh-TW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(</a:t>
                      </a:r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兼任及臨時人員</a:t>
                      </a:r>
                      <a:r>
                        <a:rPr lang="en-US" altLang="zh-TW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)</a:t>
                      </a:r>
                      <a:endParaRPr lang="zh-TW" altLang="en-US" sz="2400" b="1" dirty="0" smtClean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39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薪資核銷</a:t>
                      </a:r>
                      <a:endParaRPr lang="zh-TW" altLang="en-US" sz="2400" b="1" dirty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solidFill>
                            <a:srgbClr val="0000FF"/>
                          </a:solidFill>
                          <a:latin typeface="華康標楷體" pitchFamily="65" charset="-120"/>
                          <a:ea typeface="華康標楷體" pitchFamily="65" charset="-120"/>
                        </a:rPr>
                        <a:t>出勤紀錄表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2687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服務證申請</a:t>
                      </a:r>
                      <a:endParaRPr lang="zh-TW" altLang="en-US" sz="2400" b="1" dirty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專任助理服務證申請書</a:t>
                      </a:r>
                      <a:endParaRPr lang="zh-TW" altLang="en-US" sz="2400" b="1" dirty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2687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離職程序</a:t>
                      </a:r>
                      <a:endParaRPr lang="zh-TW" altLang="en-US" sz="2400" b="1" dirty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專任助理離職申請表</a:t>
                      </a:r>
                      <a:endParaRPr lang="zh-TW" altLang="en-US" sz="2400" b="1" dirty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7373"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服務證明申請</a:t>
                      </a:r>
                      <a:endParaRPr lang="zh-TW" altLang="en-US" sz="2400" b="1" dirty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latin typeface="華康標楷體" pitchFamily="65" charset="-120"/>
                          <a:ea typeface="華康標楷體" pitchFamily="65" charset="-120"/>
                        </a:rPr>
                        <a:t>專任助理服務證明申請書</a:t>
                      </a:r>
                      <a:endParaRPr lang="zh-TW" altLang="en-US" sz="2400" b="1" dirty="0">
                        <a:latin typeface="華康標楷體" pitchFamily="65" charset="-120"/>
                        <a:ea typeface="華康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17</a:t>
            </a:fld>
            <a:endParaRPr lang="en-US" altLang="zh-TW"/>
          </a:p>
        </p:txBody>
      </p:sp>
      <p:sp>
        <p:nvSpPr>
          <p:cNvPr id="7" name="文字方塊 6"/>
          <p:cNvSpPr txBox="1"/>
          <p:nvPr/>
        </p:nvSpPr>
        <p:spPr>
          <a:xfrm>
            <a:off x="683568" y="6021288"/>
            <a:ext cx="7779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 smtClean="0">
                <a:solidFill>
                  <a:srgbClr val="FF0000"/>
                </a:solidFill>
              </a:rPr>
              <a:t>網頁：人事室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/</a:t>
            </a:r>
            <a:r>
              <a:rPr lang="zh-TW" altLang="en-US" sz="2800" b="1" dirty="0" smtClean="0">
                <a:solidFill>
                  <a:srgbClr val="FF0000"/>
                </a:solidFill>
              </a:rPr>
              <a:t>表單下載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/</a:t>
            </a:r>
            <a:r>
              <a:rPr lang="zh-TW" altLang="en-US" sz="2800" b="1" dirty="0" smtClean="0">
                <a:solidFill>
                  <a:srgbClr val="FF0000"/>
                </a:solidFill>
              </a:rPr>
              <a:t>任免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/</a:t>
            </a:r>
            <a:r>
              <a:rPr lang="zh-TW" altLang="en-US" sz="2800" b="1" dirty="0" smtClean="0">
                <a:solidFill>
                  <a:srgbClr val="FF0000"/>
                </a:solidFill>
              </a:rPr>
              <a:t>建教合作人員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/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589414" cy="1054100"/>
          </a:xfrm>
        </p:spPr>
        <p:txBody>
          <a:bodyPr/>
          <a:lstStyle/>
          <a:p>
            <a:pPr algn="ctr"/>
            <a:r>
              <a:rPr kumimoji="0" lang="zh-TW" altLang="en-US" b="1" dirty="0" smtClean="0">
                <a:ea typeface="標楷體" pitchFamily="65" charset="-120"/>
              </a:rPr>
              <a:t>博士後研究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進用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18</a:t>
            </a:fld>
            <a:endParaRPr lang="en-US" altLang="zh-TW"/>
          </a:p>
        </p:txBody>
      </p:sp>
      <p:sp>
        <p:nvSpPr>
          <p:cNvPr id="7" name="AutoShape 73"/>
          <p:cNvSpPr>
            <a:spLocks noChangeArrowheads="1"/>
          </p:cNvSpPr>
          <p:nvPr/>
        </p:nvSpPr>
        <p:spPr bwMode="auto">
          <a:xfrm>
            <a:off x="467544" y="1700808"/>
            <a:ext cx="7956550" cy="3456384"/>
          </a:xfrm>
          <a:prstGeom prst="rightArrow">
            <a:avLst>
              <a:gd name="adj1" fmla="val 50000"/>
              <a:gd name="adj2" fmla="val 70831"/>
            </a:avLst>
          </a:prstGeom>
          <a:solidFill>
            <a:srgbClr val="7030A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179512" y="2636912"/>
            <a:ext cx="3024336" cy="158417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r>
              <a:rPr kumimoji="0" lang="zh-TW" altLang="en-US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hlinkClick r:id="rId3" action="ppaction://hlinkfile"/>
              </a:rPr>
              <a:t>聘任申請書</a:t>
            </a:r>
            <a:endParaRPr kumimoji="0" lang="en-US" altLang="zh-TW" sz="1600" b="1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人事資料表、學歷證明</a:t>
            </a:r>
            <a:r>
              <a:rPr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新聘</a:t>
            </a:r>
            <a:r>
              <a:rPr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kumimoji="0" lang="en-US" altLang="zh-TW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kumimoji="0"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吋照片</a:t>
            </a:r>
            <a:r>
              <a:rPr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張</a:t>
            </a:r>
            <a:r>
              <a:rPr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新聘</a:t>
            </a:r>
            <a:r>
              <a:rPr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kumimoji="0"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3.</a:t>
            </a:r>
            <a:r>
              <a:rPr kumimoji="0" lang="zh-TW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計畫核定清單</a:t>
            </a:r>
            <a:endParaRPr kumimoji="0" lang="en-US" altLang="zh-TW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kumimoji="0"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4.</a:t>
            </a:r>
            <a:r>
              <a:rPr lang="zh-TW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契約書</a:t>
            </a:r>
            <a:r>
              <a:rPr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式</a:t>
            </a:r>
            <a:r>
              <a:rPr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份</a:t>
            </a:r>
            <a:endParaRPr lang="en-US" altLang="zh-TW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5.</a:t>
            </a:r>
            <a:r>
              <a:rPr lang="zh-TW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標楷體" pitchFamily="65" charset="-120"/>
                <a:ea typeface="標楷體" pitchFamily="65" charset="-120"/>
              </a:rPr>
              <a:t>職前年資證明文件</a:t>
            </a:r>
            <a:endParaRPr lang="zh-TW" altLang="zh-TW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圓角矩形 8"/>
          <p:cNvSpPr/>
          <p:nvPr/>
        </p:nvSpPr>
        <p:spPr>
          <a:xfrm>
            <a:off x="3347864" y="2276872"/>
            <a:ext cx="1251224" cy="798371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0" lang="zh-TW" altLang="en-US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研發處</a:t>
            </a:r>
            <a:endParaRPr kumimoji="0" lang="en-US" altLang="zh-TW" sz="1600" b="1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kumimoji="0" lang="zh-TW" altLang="en-US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非頂大計畫</a:t>
            </a:r>
            <a:r>
              <a: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kumimoji="0" lang="zh-TW" altLang="en-US" sz="1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4788024" y="2996952"/>
            <a:ext cx="792088" cy="84919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0" lang="zh-TW" altLang="en-US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總務處</a:t>
            </a:r>
            <a:endParaRPr kumimoji="0" lang="en-US" altLang="zh-TW" sz="1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6660232" y="2996952"/>
            <a:ext cx="792088" cy="8343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0" lang="zh-TW" altLang="en-US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主計室</a:t>
            </a:r>
          </a:p>
        </p:txBody>
      </p:sp>
      <p:sp>
        <p:nvSpPr>
          <p:cNvPr id="13" name="圓角矩形 12"/>
          <p:cNvSpPr/>
          <p:nvPr/>
        </p:nvSpPr>
        <p:spPr>
          <a:xfrm>
            <a:off x="5796136" y="2996952"/>
            <a:ext cx="720080" cy="82925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0" lang="zh-TW" altLang="en-US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人事室</a:t>
            </a:r>
          </a:p>
        </p:txBody>
      </p:sp>
      <p:sp>
        <p:nvSpPr>
          <p:cNvPr id="14" name="圓角矩形 13"/>
          <p:cNvSpPr/>
          <p:nvPr/>
        </p:nvSpPr>
        <p:spPr>
          <a:xfrm>
            <a:off x="7740352" y="2924944"/>
            <a:ext cx="1152128" cy="92120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0" lang="zh-TW" altLang="en-US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校長決行</a:t>
            </a:r>
            <a:endParaRPr kumimoji="0" lang="en-US" altLang="zh-TW" sz="1600" b="1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" name="圓角矩形 14"/>
          <p:cNvSpPr/>
          <p:nvPr/>
        </p:nvSpPr>
        <p:spPr>
          <a:xfrm>
            <a:off x="3347864" y="3789040"/>
            <a:ext cx="1296144" cy="84919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0" lang="zh-TW" altLang="en-US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頂大辦公室</a:t>
            </a:r>
            <a:endParaRPr kumimoji="0" lang="en-US" altLang="zh-TW" sz="1600" b="1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kumimoji="0" lang="zh-TW" altLang="en-US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頂大計畫</a:t>
            </a:r>
            <a:r>
              <a: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kumimoji="0" lang="zh-TW" altLang="en-US" sz="1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395536" y="5445224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 smtClean="0">
                <a:solidFill>
                  <a:srgbClr val="0000FF"/>
                </a:solidFill>
              </a:rPr>
              <a:t>＊聘任申請書核定後請影送人事室發聘</a:t>
            </a:r>
            <a:endParaRPr lang="zh-TW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589414" cy="1054100"/>
          </a:xfrm>
        </p:spPr>
        <p:txBody>
          <a:bodyPr/>
          <a:lstStyle/>
          <a:p>
            <a:pPr algn="ctr"/>
            <a:r>
              <a:rPr kumimoji="0" lang="zh-TW" altLang="en-US" b="1" dirty="0" smtClean="0">
                <a:ea typeface="標楷體" pitchFamily="65" charset="-120"/>
              </a:rPr>
              <a:t>博士後研究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kumimoji="0" lang="zh-TW" altLang="en-US" b="1" dirty="0" smtClean="0">
                <a:ea typeface="標楷體" pitchFamily="65" charset="-120"/>
              </a:rPr>
              <a:t>離職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19</a:t>
            </a:fld>
            <a:endParaRPr lang="en-US" altLang="zh-TW" dirty="0"/>
          </a:p>
        </p:txBody>
      </p:sp>
      <p:grpSp>
        <p:nvGrpSpPr>
          <p:cNvPr id="14" name="群組 13"/>
          <p:cNvGrpSpPr/>
          <p:nvPr/>
        </p:nvGrpSpPr>
        <p:grpSpPr>
          <a:xfrm>
            <a:off x="81571" y="1700808"/>
            <a:ext cx="8810909" cy="3456384"/>
            <a:chOff x="81571" y="1700808"/>
            <a:chExt cx="8810909" cy="3456384"/>
          </a:xfrm>
        </p:grpSpPr>
        <p:sp>
          <p:nvSpPr>
            <p:cNvPr id="17" name="AutoShape 73"/>
            <p:cNvSpPr>
              <a:spLocks noChangeArrowheads="1"/>
            </p:cNvSpPr>
            <p:nvPr/>
          </p:nvSpPr>
          <p:spPr bwMode="auto">
            <a:xfrm>
              <a:off x="467544" y="1700808"/>
              <a:ext cx="7956550" cy="3456384"/>
            </a:xfrm>
            <a:prstGeom prst="rightArrow">
              <a:avLst>
                <a:gd name="adj1" fmla="val 50000"/>
                <a:gd name="adj2" fmla="val 70831"/>
              </a:avLst>
            </a:prstGeom>
            <a:solidFill>
              <a:srgbClr val="7030A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8" name="圓角矩形 17"/>
            <p:cNvSpPr/>
            <p:nvPr/>
          </p:nvSpPr>
          <p:spPr>
            <a:xfrm>
              <a:off x="81571" y="3020602"/>
              <a:ext cx="720080" cy="84919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離職</a:t>
              </a:r>
              <a:endPara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申請表</a:t>
              </a:r>
              <a:endParaRPr kumimoji="0" lang="zh-TW" altLang="en-US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19" name="圓角矩形 18"/>
            <p:cNvSpPr/>
            <p:nvPr/>
          </p:nvSpPr>
          <p:spPr>
            <a:xfrm>
              <a:off x="800496" y="2270589"/>
              <a:ext cx="1107208" cy="798371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研發處</a:t>
              </a:r>
              <a:endParaRPr kumimoji="0" lang="zh-TW" altLang="en-US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0" name="圓角矩形 19"/>
            <p:cNvSpPr/>
            <p:nvPr/>
          </p:nvSpPr>
          <p:spPr>
            <a:xfrm>
              <a:off x="1982379" y="2979417"/>
              <a:ext cx="1152128" cy="84919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圖書館</a:t>
              </a: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繳還圖書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en-US" altLang="zh-TW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1" name="圓角矩形 20"/>
            <p:cNvSpPr/>
            <p:nvPr/>
          </p:nvSpPr>
          <p:spPr>
            <a:xfrm>
              <a:off x="3419872" y="2996952"/>
              <a:ext cx="1296144" cy="84919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總務處</a:t>
              </a:r>
              <a:endPara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勞健保轉出、離職儲金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en-US" altLang="zh-TW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2" name="圓角矩形 21"/>
            <p:cNvSpPr/>
            <p:nvPr/>
          </p:nvSpPr>
          <p:spPr>
            <a:xfrm>
              <a:off x="6372200" y="2996952"/>
              <a:ext cx="1152128" cy="834300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主計室</a:t>
              </a: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結算薪資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zh-TW" altLang="en-US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3" name="圓角矩形 22"/>
            <p:cNvSpPr/>
            <p:nvPr/>
          </p:nvSpPr>
          <p:spPr>
            <a:xfrm>
              <a:off x="5004048" y="2996952"/>
              <a:ext cx="1152128" cy="829257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人事室</a:t>
              </a: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人事資料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en-US" altLang="zh-TW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4" name="圓角矩形 23"/>
            <p:cNvSpPr/>
            <p:nvPr/>
          </p:nvSpPr>
          <p:spPr>
            <a:xfrm>
              <a:off x="7740352" y="2924944"/>
              <a:ext cx="1152128" cy="921206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校長</a:t>
              </a:r>
              <a:endPara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決行</a:t>
              </a:r>
              <a:endParaRPr kumimoji="0" lang="en-US" altLang="zh-TW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sp>
          <p:nvSpPr>
            <p:cNvPr id="25" name="圓角矩形 24"/>
            <p:cNvSpPr/>
            <p:nvPr/>
          </p:nvSpPr>
          <p:spPr>
            <a:xfrm>
              <a:off x="807213" y="3819862"/>
              <a:ext cx="1152128" cy="849198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頂大辦公室</a:t>
              </a:r>
              <a:endParaRPr kumimoji="0" lang="en-US" altLang="zh-TW" sz="1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  <a:p>
              <a:pPr algn="ctr"/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(</a:t>
              </a:r>
              <a:r>
                <a:rPr kumimoji="0" lang="zh-TW" altLang="en-US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頂大計畫</a:t>
              </a:r>
              <a:r>
                <a:rPr kumimoji="0" lang="en-US" altLang="zh-TW" sz="1600" b="1" dirty="0" smtClean="0">
                  <a:solidFill>
                    <a:schemeClr val="tx1"/>
                  </a:solidFill>
                  <a:latin typeface="標楷體" pitchFamily="65" charset="-120"/>
                  <a:ea typeface="標楷體" pitchFamily="65" charset="-120"/>
                </a:rPr>
                <a:t>)</a:t>
              </a:r>
              <a:endParaRPr kumimoji="0" lang="zh-TW" altLang="en-US" sz="1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55576" y="5085184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dirty="0" smtClean="0">
                <a:solidFill>
                  <a:srgbClr val="C00000"/>
                </a:solidFill>
              </a:rPr>
              <a:t>※</a:t>
            </a:r>
            <a:r>
              <a:rPr lang="zh-TW" altLang="en-US" b="1" dirty="0" smtClean="0"/>
              <a:t>注意事項</a:t>
            </a:r>
            <a:r>
              <a:rPr lang="en-US" altLang="zh-TW" b="1" dirty="0" smtClean="0"/>
              <a:t>:</a:t>
            </a:r>
          </a:p>
          <a:p>
            <a:pPr>
              <a:defRPr/>
            </a:pPr>
            <a:r>
              <a:rPr lang="en-US" altLang="zh-TW" b="1" dirty="0" smtClean="0"/>
              <a:t>  1.</a:t>
            </a:r>
            <a:r>
              <a:rPr lang="zh-TW" altLang="en-US" b="1" dirty="0" smtClean="0"/>
              <a:t>離職申請表奉</a:t>
            </a:r>
            <a:r>
              <a:rPr lang="zh-TW" altLang="zh-TW" b="1" dirty="0" smtClean="0"/>
              <a:t> 核後</a:t>
            </a:r>
            <a:r>
              <a:rPr lang="zh-TW" altLang="en-US" b="1" dirty="0" smtClean="0"/>
              <a:t>，</a:t>
            </a:r>
            <a:r>
              <a:rPr lang="zh-TW" altLang="zh-TW" b="1" dirty="0" smtClean="0"/>
              <a:t>將</a:t>
            </a:r>
            <a:r>
              <a:rPr lang="zh-TW" altLang="zh-TW" b="1" dirty="0" smtClean="0">
                <a:solidFill>
                  <a:srgbClr val="0000FF"/>
                </a:solidFill>
              </a:rPr>
              <a:t>識別證併同</a:t>
            </a:r>
            <a:r>
              <a:rPr lang="zh-TW" altLang="en-US" b="1" dirty="0" smtClean="0">
                <a:solidFill>
                  <a:srgbClr val="0000FF"/>
                </a:solidFill>
              </a:rPr>
              <a:t>離職申請表</a:t>
            </a:r>
            <a:r>
              <a:rPr lang="zh-TW" altLang="zh-TW" b="1" dirty="0" smtClean="0">
                <a:solidFill>
                  <a:srgbClr val="0000FF"/>
                </a:solidFill>
              </a:rPr>
              <a:t>影本</a:t>
            </a:r>
            <a:endParaRPr lang="en-US" altLang="zh-TW" b="1" dirty="0" smtClean="0">
              <a:solidFill>
                <a:srgbClr val="0000FF"/>
              </a:solidFill>
            </a:endParaRPr>
          </a:p>
          <a:p>
            <a:pPr>
              <a:defRPr/>
            </a:pPr>
            <a:r>
              <a:rPr lang="en-US" altLang="zh-TW" b="1" dirty="0" smtClean="0">
                <a:solidFill>
                  <a:srgbClr val="0000FF"/>
                </a:solidFill>
              </a:rPr>
              <a:t>     </a:t>
            </a:r>
            <a:r>
              <a:rPr lang="zh-TW" altLang="zh-TW" b="1" dirty="0" smtClean="0">
                <a:solidFill>
                  <a:srgbClr val="0000FF"/>
                </a:solidFill>
              </a:rPr>
              <a:t>擲送人事室</a:t>
            </a:r>
            <a:r>
              <a:rPr lang="zh-TW" altLang="zh-TW" b="1" dirty="0" smtClean="0"/>
              <a:t>登錄人事資料。</a:t>
            </a:r>
            <a:endParaRPr lang="en-US" altLang="zh-TW" b="1" dirty="0" smtClean="0"/>
          </a:p>
          <a:p>
            <a:pPr>
              <a:defRPr/>
            </a:pPr>
            <a:r>
              <a:rPr lang="en-US" altLang="zh-TW" b="1" dirty="0" smtClean="0"/>
              <a:t>  2.</a:t>
            </a:r>
            <a:r>
              <a:rPr lang="zh-TW" altLang="en-US" b="1" dirty="0" smtClean="0"/>
              <a:t>擬</a:t>
            </a:r>
            <a:r>
              <a:rPr lang="zh-TW" altLang="en-US" b="1" dirty="0" smtClean="0">
                <a:solidFill>
                  <a:srgbClr val="0000FF"/>
                </a:solidFill>
              </a:rPr>
              <a:t>申請</a:t>
            </a:r>
            <a:r>
              <a:rPr lang="zh-TW" altLang="zh-TW" b="1" dirty="0" smtClean="0">
                <a:solidFill>
                  <a:srgbClr val="0000FF"/>
                </a:solidFill>
              </a:rPr>
              <a:t>服務證明</a:t>
            </a:r>
            <a:r>
              <a:rPr lang="zh-TW" altLang="zh-TW" b="1" dirty="0" smtClean="0"/>
              <a:t>者</a:t>
            </a:r>
            <a:r>
              <a:rPr lang="zh-TW" altLang="en-US" b="1" dirty="0" smtClean="0"/>
              <a:t>可</a:t>
            </a:r>
            <a:r>
              <a:rPr lang="zh-TW" altLang="en-US" b="1" dirty="0" smtClean="0">
                <a:solidFill>
                  <a:srgbClr val="0000FF"/>
                </a:solidFill>
              </a:rPr>
              <a:t>於離職申請表中勾選</a:t>
            </a:r>
            <a:r>
              <a:rPr lang="zh-TW" altLang="en-US" b="1" dirty="0" smtClean="0"/>
              <a:t>即可。</a:t>
            </a:r>
            <a:endParaRPr lang="zh-TW" altLang="en-US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E824-DC46-48A6-B957-5A4E51E528F0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899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6516687" cy="1054100"/>
          </a:xfrm>
        </p:spPr>
        <p:txBody>
          <a:bodyPr/>
          <a:lstStyle/>
          <a:p>
            <a:pPr algn="ctr"/>
            <a:r>
              <a:rPr lang="zh-TW" altLang="en-US" b="1" dirty="0" smtClean="0">
                <a:ea typeface="標楷體" pitchFamily="65" charset="-120"/>
              </a:rPr>
              <a:t>校外相關法規</a:t>
            </a:r>
            <a:endParaRPr lang="zh-TW" altLang="en-US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99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628800"/>
            <a:ext cx="8532440" cy="5113313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各補助機關規定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「國科會補助專題研究計畫助理人員約用注意事項」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(101.8.23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修正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lvl="1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「教育部補助及委辦經費核撥結報作業要點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含經費編列基準表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102.8.2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修正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」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行政院衛生署、農業委員會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等相關規定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勞動基準法、勞工請假規則、勞工保險條例</a:t>
            </a: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行政院及所屬各機關學校臨時人員進用及運用要點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589414" cy="1054100"/>
          </a:xfrm>
        </p:spPr>
        <p:txBody>
          <a:bodyPr/>
          <a:lstStyle/>
          <a:p>
            <a:pPr algn="ctr"/>
            <a:r>
              <a:rPr kumimoji="0" lang="zh-TW" altLang="en-US" b="1" dirty="0" smtClean="0">
                <a:ea typeface="標楷體" pitchFamily="65" charset="-120"/>
              </a:rPr>
              <a:t>博士後研究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kumimoji="0" lang="zh-TW" altLang="en-US" b="1" dirty="0" smtClean="0">
                <a:ea typeface="標楷體" pitchFamily="65" charset="-120"/>
              </a:rPr>
              <a:t>服務證明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20</a:t>
            </a:fld>
            <a:endParaRPr lang="en-US" altLang="zh-TW"/>
          </a:p>
        </p:txBody>
      </p:sp>
      <p:sp>
        <p:nvSpPr>
          <p:cNvPr id="6" name="向右箭號 5"/>
          <p:cNvSpPr/>
          <p:nvPr/>
        </p:nvSpPr>
        <p:spPr>
          <a:xfrm>
            <a:off x="269743" y="1700213"/>
            <a:ext cx="7738366" cy="3312963"/>
          </a:xfrm>
          <a:prstGeom prst="rightArrow">
            <a:avLst>
              <a:gd name="adj1" fmla="val 50000"/>
              <a:gd name="adj2" fmla="val 65590"/>
            </a:avLst>
          </a:prstGeom>
          <a:solidFill>
            <a:srgbClr val="7030A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7" name="Text Box 85"/>
          <p:cNvSpPr txBox="1">
            <a:spLocks noChangeArrowheads="1"/>
          </p:cNvSpPr>
          <p:nvPr/>
        </p:nvSpPr>
        <p:spPr bwMode="auto">
          <a:xfrm>
            <a:off x="7092280" y="2492896"/>
            <a:ext cx="1749557" cy="163121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zh-TW" altLang="en-US" sz="2000" b="1" dirty="0">
                <a:latin typeface="標楷體" pitchFamily="65" charset="-120"/>
              </a:rPr>
              <a:t>人事室</a:t>
            </a:r>
          </a:p>
          <a:p>
            <a:pPr algn="ctr"/>
            <a:r>
              <a:rPr kumimoji="0" lang="zh-TW" altLang="en-US" sz="2000" b="1" dirty="0">
                <a:latin typeface="標楷體" pitchFamily="65" charset="-120"/>
              </a:rPr>
              <a:t>核發</a:t>
            </a:r>
            <a:r>
              <a:rPr kumimoji="0" lang="zh-TW" altLang="en-US" sz="2000" b="1" dirty="0" smtClean="0">
                <a:latin typeface="標楷體" pitchFamily="65" charset="-120"/>
              </a:rPr>
              <a:t>證明</a:t>
            </a:r>
            <a:endParaRPr kumimoji="0" lang="zh-TW" altLang="en-US" sz="2000" b="1" dirty="0">
              <a:latin typeface="標楷體" pitchFamily="65" charset="-120"/>
            </a:endParaRPr>
          </a:p>
          <a:p>
            <a:pPr algn="ctr"/>
            <a:r>
              <a:rPr kumimoji="0" lang="en-US" altLang="zh-TW" sz="2000" b="1" dirty="0" smtClean="0">
                <a:latin typeface="標楷體" pitchFamily="65" charset="-120"/>
              </a:rPr>
              <a:t>(</a:t>
            </a:r>
            <a:r>
              <a:rPr kumimoji="0" lang="en-US" altLang="zh-TW" sz="2000" b="1" dirty="0" smtClean="0">
                <a:solidFill>
                  <a:srgbClr val="0000FF"/>
                </a:solidFill>
                <a:latin typeface="標楷體" pitchFamily="65" charset="-120"/>
              </a:rPr>
              <a:t>3</a:t>
            </a:r>
            <a:r>
              <a:rPr kumimoji="0" lang="zh-TW" altLang="en-US" sz="2000" b="1" dirty="0" smtClean="0">
                <a:solidFill>
                  <a:srgbClr val="0000FF"/>
                </a:solidFill>
                <a:latin typeface="標楷體" pitchFamily="65" charset="-120"/>
              </a:rPr>
              <a:t>個工作日後</a:t>
            </a:r>
            <a:r>
              <a:rPr kumimoji="0" lang="zh-TW" altLang="zh-TW" sz="2000" b="1" dirty="0" smtClean="0">
                <a:solidFill>
                  <a:srgbClr val="0000FF"/>
                </a:solidFill>
                <a:latin typeface="標楷體" pitchFamily="65" charset="-120"/>
              </a:rPr>
              <a:t>至</a:t>
            </a:r>
            <a:r>
              <a:rPr kumimoji="0" lang="zh-TW" altLang="zh-TW" sz="2000" b="1" dirty="0">
                <a:solidFill>
                  <a:srgbClr val="0000FF"/>
                </a:solidFill>
                <a:latin typeface="標楷體" pitchFamily="65" charset="-120"/>
              </a:rPr>
              <a:t>人事室</a:t>
            </a:r>
            <a:r>
              <a:rPr kumimoji="0" lang="en-US" altLang="zh-TW" sz="2000" b="1" dirty="0">
                <a:solidFill>
                  <a:srgbClr val="0000FF"/>
                </a:solidFill>
                <a:latin typeface="標楷體" pitchFamily="65" charset="-120"/>
              </a:rPr>
              <a:t>4</a:t>
            </a:r>
            <a:r>
              <a:rPr kumimoji="0" lang="zh-TW" altLang="zh-TW" sz="2000" b="1" dirty="0">
                <a:solidFill>
                  <a:srgbClr val="0000FF"/>
                </a:solidFill>
                <a:latin typeface="標楷體" pitchFamily="65" charset="-120"/>
              </a:rPr>
              <a:t>組簽名領取</a:t>
            </a:r>
            <a:r>
              <a:rPr kumimoji="0" lang="en-US" altLang="zh-TW" sz="2000" b="1" dirty="0">
                <a:latin typeface="標楷體" pitchFamily="65" charset="-120"/>
              </a:rPr>
              <a:t>)</a:t>
            </a:r>
            <a:endParaRPr kumimoji="0" lang="en-US" altLang="zh-TW" sz="2000" dirty="0">
              <a:latin typeface="標楷體" pitchFamily="65" charset="-120"/>
            </a:endParaRPr>
          </a:p>
        </p:txBody>
      </p:sp>
      <p:sp>
        <p:nvSpPr>
          <p:cNvPr id="11" name="Text Box 90"/>
          <p:cNvSpPr txBox="1">
            <a:spLocks noChangeArrowheads="1"/>
          </p:cNvSpPr>
          <p:nvPr/>
        </p:nvSpPr>
        <p:spPr bwMode="auto">
          <a:xfrm>
            <a:off x="251521" y="2928063"/>
            <a:ext cx="2088231" cy="70788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kumimoji="0" lang="zh-TW" altLang="en-US" sz="2000" b="1" dirty="0" smtClean="0">
                <a:latin typeface="標楷體" pitchFamily="65" charset="-120"/>
              </a:rPr>
              <a:t>服務證明申請書</a:t>
            </a:r>
            <a:endParaRPr kumimoji="0" lang="en-US" altLang="zh-TW" sz="2000" b="1" dirty="0" smtClean="0">
              <a:latin typeface="標楷體" pitchFamily="65" charset="-120"/>
            </a:endParaRPr>
          </a:p>
          <a:p>
            <a:pPr algn="ctr"/>
            <a:r>
              <a:rPr kumimoji="0" lang="zh-TW" altLang="en-US" sz="2000" b="1" dirty="0" smtClean="0">
                <a:latin typeface="標楷體" pitchFamily="65" charset="-120"/>
              </a:rPr>
              <a:t>填寫</a:t>
            </a:r>
            <a:endParaRPr kumimoji="0" lang="en-US" altLang="zh-TW" sz="2000" b="1" dirty="0" smtClean="0">
              <a:latin typeface="標楷體" pitchFamily="65" charset="-120"/>
            </a:endParaRPr>
          </a:p>
        </p:txBody>
      </p:sp>
      <p:sp>
        <p:nvSpPr>
          <p:cNvPr id="12" name="文字方塊 11"/>
          <p:cNvSpPr txBox="1"/>
          <p:nvPr/>
        </p:nvSpPr>
        <p:spPr bwMode="auto">
          <a:xfrm>
            <a:off x="2987824" y="2924944"/>
            <a:ext cx="1584176" cy="70788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latin typeface="標楷體" pitchFamily="65" charset="-120"/>
                <a:ea typeface="標楷體" pitchFamily="65" charset="-120"/>
              </a:rPr>
              <a:t>計畫</a:t>
            </a:r>
            <a:r>
              <a:rPr kumimoji="0" lang="zh-TW" altLang="en-US" sz="2000" b="1" dirty="0" smtClean="0">
                <a:latin typeface="標楷體" pitchFamily="65" charset="-120"/>
                <a:ea typeface="標楷體" pitchFamily="65" charset="-120"/>
              </a:rPr>
              <a:t>主持人</a:t>
            </a:r>
            <a:endParaRPr kumimoji="0" lang="en-US" altLang="zh-TW" sz="2000" b="1" dirty="0" smtClean="0">
              <a:latin typeface="標楷體" pitchFamily="65" charset="-120"/>
              <a:ea typeface="標楷體" pitchFamily="65" charset="-12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 smtClean="0">
                <a:latin typeface="標楷體" pitchFamily="65" charset="-120"/>
                <a:ea typeface="標楷體" pitchFamily="65" charset="-120"/>
              </a:rPr>
              <a:t>簽章</a:t>
            </a:r>
            <a:endParaRPr kumimoji="0"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文字方塊 12"/>
          <p:cNvSpPr txBox="1"/>
          <p:nvPr/>
        </p:nvSpPr>
        <p:spPr bwMode="auto">
          <a:xfrm>
            <a:off x="5148064" y="2924944"/>
            <a:ext cx="1296144" cy="70788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latin typeface="標楷體" pitchFamily="65" charset="-120"/>
                <a:ea typeface="標楷體" pitchFamily="65" charset="-120"/>
              </a:rPr>
              <a:t>單位主管</a:t>
            </a:r>
            <a:endParaRPr kumimoji="0" lang="en-US" altLang="zh-TW" sz="2000" b="1" dirty="0">
              <a:latin typeface="標楷體" pitchFamily="65" charset="-120"/>
              <a:ea typeface="標楷體" pitchFamily="65" charset="-12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latin typeface="標楷體" pitchFamily="65" charset="-120"/>
                <a:ea typeface="標楷體" pitchFamily="65" charset="-120"/>
              </a:rPr>
              <a:t>簽章</a:t>
            </a:r>
            <a:endParaRPr kumimoji="0"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2411760" y="2996952"/>
            <a:ext cx="493620" cy="461665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TW" altLang="en-US" sz="2400" b="1" dirty="0">
                <a:latin typeface="Century Gothic" pitchFamily="34" charset="0"/>
                <a:ea typeface="微軟正黑體" pitchFamily="34" charset="-120"/>
              </a:rPr>
              <a:t>＋</a:t>
            </a:r>
          </a:p>
        </p:txBody>
      </p:sp>
      <p:sp>
        <p:nvSpPr>
          <p:cNvPr id="9" name="矩形 17"/>
          <p:cNvSpPr>
            <a:spLocks noChangeArrowheads="1"/>
          </p:cNvSpPr>
          <p:nvPr/>
        </p:nvSpPr>
        <p:spPr bwMode="auto">
          <a:xfrm>
            <a:off x="4644009" y="3068960"/>
            <a:ext cx="504056" cy="461665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0" lang="zh-TW" altLang="en-US" sz="2400" b="1" dirty="0">
                <a:latin typeface="Century Gothic" pitchFamily="34" charset="0"/>
                <a:ea typeface="微軟正黑體" pitchFamily="34" charset="-120"/>
              </a:rPr>
              <a:t>＋</a:t>
            </a:r>
          </a:p>
        </p:txBody>
      </p:sp>
      <p:sp>
        <p:nvSpPr>
          <p:cNvPr id="10" name="矩形 18"/>
          <p:cNvSpPr>
            <a:spLocks noChangeArrowheads="1"/>
          </p:cNvSpPr>
          <p:nvPr/>
        </p:nvSpPr>
        <p:spPr bwMode="auto">
          <a:xfrm>
            <a:off x="6516216" y="3068960"/>
            <a:ext cx="435681" cy="461665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TW" altLang="en-US" sz="2400" dirty="0">
                <a:latin typeface="Century Gothic" pitchFamily="34" charset="0"/>
                <a:ea typeface="微軟正黑體" pitchFamily="34" charset="-120"/>
              </a:rPr>
              <a:t>＝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539552" y="5229200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TW" altLang="en-US" sz="2800" b="1" dirty="0" smtClean="0">
                <a:solidFill>
                  <a:srgbClr val="0000FF"/>
                </a:solidFill>
                <a:latin typeface="標楷體" pitchFamily="65" charset="-120"/>
              </a:rPr>
              <a:t>＊請於送件</a:t>
            </a:r>
            <a:r>
              <a:rPr kumimoji="0" lang="en-US" altLang="zh-TW" sz="2800" b="1" dirty="0" smtClean="0">
                <a:solidFill>
                  <a:srgbClr val="0000FF"/>
                </a:solidFill>
                <a:latin typeface="標楷體" pitchFamily="65" charset="-120"/>
              </a:rPr>
              <a:t>3</a:t>
            </a:r>
            <a:r>
              <a:rPr kumimoji="0" lang="zh-TW" altLang="en-US" sz="2800" b="1" dirty="0" smtClean="0">
                <a:solidFill>
                  <a:srgbClr val="0000FF"/>
                </a:solidFill>
                <a:latin typeface="標楷體" pitchFamily="65" charset="-120"/>
              </a:rPr>
              <a:t>個工作日後</a:t>
            </a:r>
            <a:r>
              <a:rPr kumimoji="0" lang="zh-TW" altLang="zh-TW" sz="2800" b="1" dirty="0" smtClean="0">
                <a:solidFill>
                  <a:srgbClr val="0000FF"/>
                </a:solidFill>
                <a:latin typeface="標楷體" pitchFamily="65" charset="-120"/>
              </a:rPr>
              <a:t>至人事室</a:t>
            </a:r>
            <a:r>
              <a:rPr kumimoji="0" lang="en-US" altLang="zh-TW" sz="2800" b="1" dirty="0" smtClean="0">
                <a:solidFill>
                  <a:srgbClr val="0000FF"/>
                </a:solidFill>
                <a:latin typeface="標楷體" pitchFamily="65" charset="-120"/>
              </a:rPr>
              <a:t>4</a:t>
            </a:r>
            <a:r>
              <a:rPr kumimoji="0" lang="zh-TW" altLang="zh-TW" sz="2800" b="1" dirty="0" smtClean="0">
                <a:solidFill>
                  <a:srgbClr val="0000FF"/>
                </a:solidFill>
                <a:latin typeface="標楷體" pitchFamily="65" charset="-120"/>
              </a:rPr>
              <a:t>組領取</a:t>
            </a:r>
            <a:endParaRPr kumimoji="0" lang="en-US" altLang="zh-TW" sz="2800" dirty="0">
              <a:solidFill>
                <a:srgbClr val="0000FF"/>
              </a:solidFill>
              <a:latin typeface="標楷體" pitchFamily="65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業務洽詢專線：人事室第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4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組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張容菁小姐 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#1307</a:t>
            </a:r>
          </a:p>
          <a:p>
            <a:pPr lvl="1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博士後研究人員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行政單位、校級中心計畫助理人員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林靜宜小姐 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#1285</a:t>
            </a:r>
          </a:p>
          <a:p>
            <a:pPr lvl="1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學術單位計畫助理人員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21</a:t>
            </a:fld>
            <a:endParaRPr lang="en-US" altLang="zh-TW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B884-E777-4323-BE46-A6B605D21FD5}" type="slidenum">
              <a:rPr lang="en-US" altLang="zh-TW"/>
              <a:pPr/>
              <a:t>22</a:t>
            </a:fld>
            <a:endParaRPr lang="en-US" altLang="zh-TW"/>
          </a:p>
        </p:txBody>
      </p:sp>
      <p:sp>
        <p:nvSpPr>
          <p:cNvPr id="869380" name="WordArt 4"/>
          <p:cNvSpPr>
            <a:spLocks noChangeArrowheads="1" noChangeShapeType="1" noTextEdit="1"/>
          </p:cNvSpPr>
          <p:nvPr/>
        </p:nvSpPr>
        <p:spPr bwMode="auto">
          <a:xfrm>
            <a:off x="2339975" y="2565400"/>
            <a:ext cx="4537075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TW" altLang="en-US" sz="4400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0033CC"/>
                    </a:gs>
                  </a:gsLst>
                  <a:lin ang="18900000" scaled="1"/>
                </a:gradFill>
                <a:latin typeface="華康勘亭流"/>
                <a:ea typeface="華康勘亭流"/>
              </a:rPr>
              <a:t>報告</a:t>
            </a:r>
            <a:r>
              <a:rPr lang="zh-TW" altLang="en-US" sz="4400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0033CC"/>
                    </a:gs>
                  </a:gsLst>
                  <a:lin ang="18900000" scaled="1"/>
                </a:gradFill>
                <a:latin typeface="華康勘亭流"/>
                <a:ea typeface="華康勘亭流"/>
              </a:rPr>
              <a:t>完畢</a:t>
            </a:r>
            <a:endParaRPr lang="zh-TW" altLang="en-US" sz="4400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0033CC"/>
                  </a:gs>
                </a:gsLst>
                <a:lin ang="18900000" scaled="1"/>
              </a:gradFill>
              <a:latin typeface="華康勘亭流"/>
              <a:ea typeface="華康勘亭流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b="1" dirty="0" smtClean="0">
                <a:ea typeface="標楷體" pitchFamily="65" charset="-120"/>
              </a:rPr>
              <a:t>校內相關法規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2060847"/>
            <a:ext cx="8055496" cy="4071665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00FF"/>
                </a:solidFill>
                <a:ea typeface="標楷體" pitchFamily="65" charset="-120"/>
                <a:hlinkClick r:id="rId3" action="ppaction://hlinkfile"/>
              </a:rPr>
              <a:t>本校產學合作實施辦法</a:t>
            </a:r>
            <a:endParaRPr lang="en-US" altLang="zh-TW" dirty="0" smtClean="0">
              <a:solidFill>
                <a:srgbClr val="0000FF"/>
              </a:solidFill>
              <a:ea typeface="標楷體" pitchFamily="65" charset="-120"/>
            </a:endParaRPr>
          </a:p>
          <a:p>
            <a:endParaRPr lang="zh-TW" altLang="en-US" dirty="0" smtClean="0">
              <a:ea typeface="標楷體" pitchFamily="65" charset="-120"/>
            </a:endParaRPr>
          </a:p>
          <a:p>
            <a:r>
              <a:rPr lang="zh-TW" altLang="en-US" dirty="0" smtClean="0">
                <a:solidFill>
                  <a:srgbClr val="0000FF"/>
                </a:solidFill>
                <a:ea typeface="標楷體" pitchFamily="65" charset="-120"/>
                <a:hlinkClick r:id="rId4" action="ppaction://hlinkfile"/>
              </a:rPr>
              <a:t>本校</a:t>
            </a:r>
            <a:r>
              <a:rPr lang="zh-TW" altLang="en-US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hlinkClick r:id="rId4" action="ppaction://hlinkfile"/>
              </a:rPr>
              <a:t>建教合作計畫項下助理人員約用注意事項</a:t>
            </a:r>
            <a:endParaRPr lang="zh-TW" altLang="en-US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3</a:t>
            </a:fld>
            <a:endParaRPr lang="en-US" altLang="zh-TW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661422" cy="1054100"/>
          </a:xfrm>
        </p:spPr>
        <p:txBody>
          <a:bodyPr/>
          <a:lstStyle/>
          <a:p>
            <a:pPr algn="ctr"/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計畫人員類別</a:t>
            </a:r>
            <a:endParaRPr lang="zh-TW" altLang="en-US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700212"/>
            <a:ext cx="8271520" cy="4753123"/>
          </a:xfrm>
        </p:spPr>
        <p:txBody>
          <a:bodyPr/>
          <a:lstStyle/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本校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產學合作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實施辦法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§8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規定</a:t>
            </a:r>
            <a:endParaRPr lang="zh-TW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主持人或共同主持人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zh-TW" u="sng" dirty="0" smtClean="0">
                <a:latin typeface="標楷體" pitchFamily="65" charset="-120"/>
                <a:ea typeface="標楷體" pitchFamily="65" charset="-120"/>
              </a:rPr>
              <a:t>本校專任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講師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以上或職級相當研究人員</a:t>
            </a:r>
            <a:endParaRPr lang="zh-TW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協同主持人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研究人員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不限本校人員，資格比照主持人</a:t>
            </a:r>
          </a:p>
          <a:p>
            <a:pPr>
              <a:spcBef>
                <a:spcPts val="1200"/>
              </a:spcBef>
            </a:pP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博士後研究人員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不限本校人員</a:t>
            </a:r>
          </a:p>
          <a:p>
            <a:pPr>
              <a:spcBef>
                <a:spcPts val="1200"/>
              </a:spcBef>
            </a:pP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助理人員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b="1" u="sng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專任助理、兼任助理及臨時人員</a:t>
            </a:r>
            <a:endParaRPr lang="zh-TW" altLang="zh-TW" b="1" u="sng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4</a:t>
            </a:fld>
            <a:endParaRPr lang="en-US" altLang="zh-TW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589414" cy="1054100"/>
          </a:xfrm>
        </p:spPr>
        <p:txBody>
          <a:bodyPr/>
          <a:lstStyle/>
          <a:p>
            <a:pPr algn="ctr"/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進用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專任助理任用資格</a:t>
            </a:r>
            <a:endParaRPr lang="zh-TW" altLang="en-US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916832"/>
            <a:ext cx="8703568" cy="4752528"/>
          </a:xfrm>
        </p:spPr>
        <p:txBody>
          <a:bodyPr>
            <a:scene3d>
              <a:camera prst="orthographicFront">
                <a:rot lat="0" lon="600000" rev="0"/>
              </a:camera>
              <a:lightRig rig="threePt" dir="t"/>
            </a:scene3d>
          </a:bodyPr>
          <a:lstStyle/>
          <a:p>
            <a:pPr>
              <a:lnSpc>
                <a:spcPts val="3360"/>
              </a:lnSpc>
              <a:spcBef>
                <a:spcPts val="0"/>
              </a:spcBef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符合建教合作機構核列學歷、職級，且全時間從事計畫研究工作之人員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國科會專任助理：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「專職」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從事計畫工作人員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>
              <a:lnSpc>
                <a:spcPts val="3360"/>
              </a:lnSpc>
              <a:spcBef>
                <a:spcPts val="0"/>
              </a:spcBef>
            </a:pPr>
            <a:r>
              <a:rPr lang="zh-TW" altLang="en-US" b="1" i="1" dirty="0" smtClean="0">
                <a:latin typeface="標楷體" pitchFamily="65" charset="-120"/>
                <a:ea typeface="標楷體" pitchFamily="65" charset="-120"/>
              </a:rPr>
              <a:t>不得為在學或在職人員</a:t>
            </a:r>
            <a:r>
              <a:rPr lang="en-US" altLang="zh-TW" b="1" i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b="1" i="1" u="sng" dirty="0" smtClean="0">
                <a:latin typeface="標楷體" pitchFamily="65" charset="-120"/>
                <a:ea typeface="標楷體" pitchFamily="65" charset="-120"/>
              </a:rPr>
              <a:t>除碩士在職專班或進修學士班外</a:t>
            </a:r>
            <a:r>
              <a:rPr lang="en-US" altLang="zh-TW" b="1" i="1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lvl="1">
              <a:lnSpc>
                <a:spcPts val="3360"/>
              </a:lnSpc>
              <a:spcBef>
                <a:spcPts val="0"/>
              </a:spcBef>
            </a:pPr>
            <a:r>
              <a:rPr lang="zh-TW" altLang="en-US" b="1" i="1" dirty="0" smtClean="0">
                <a:latin typeface="標楷體" pitchFamily="65" charset="-120"/>
                <a:ea typeface="標楷體" pitchFamily="65" charset="-120"/>
              </a:rPr>
              <a:t>不得擔任其他計畫之助理人員</a:t>
            </a:r>
            <a:r>
              <a:rPr lang="en-US" altLang="zh-TW" b="1" i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b="1" i="1" dirty="0" smtClean="0">
                <a:latin typeface="標楷體" pitchFamily="65" charset="-120"/>
                <a:ea typeface="標楷體" pitchFamily="65" charset="-120"/>
              </a:rPr>
              <a:t>含專、兼任助理及臨時人員</a:t>
            </a:r>
            <a:r>
              <a:rPr lang="en-US" altLang="zh-TW" b="1" i="1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lvl="1">
              <a:lnSpc>
                <a:spcPts val="3360"/>
              </a:lnSpc>
              <a:spcBef>
                <a:spcPts val="0"/>
              </a:spcBef>
            </a:pPr>
            <a:r>
              <a:rPr lang="zh-TW" altLang="en-US" b="1" i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於正常上班時間之兼職</a:t>
            </a:r>
            <a:r>
              <a:rPr lang="en-US" altLang="zh-TW" b="1" i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b="1" i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如監考、協助其他計畫出差等</a:t>
            </a:r>
            <a:r>
              <a:rPr lang="en-US" altLang="zh-TW" b="1" i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b="1" i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須事先函詢國科會同意</a:t>
            </a:r>
            <a:endParaRPr lang="zh-TW" altLang="en-US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endParaRPr lang="en-US" altLang="zh-TW" sz="36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5</a:t>
            </a:fld>
            <a:endParaRPr lang="en-US" altLang="zh-TW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661422" cy="1054100"/>
          </a:xfrm>
        </p:spPr>
        <p:txBody>
          <a:bodyPr/>
          <a:lstStyle/>
          <a:p>
            <a:pPr algn="ctr"/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進用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專任助理薪資標準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79512" y="1916832"/>
            <a:ext cx="8821644" cy="46554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依國科會專任助理工作酬金支給參考表</a:t>
            </a:r>
            <a:r>
              <a:rPr lang="zh-TW" altLang="en-US" u="sng" dirty="0" smtClean="0">
                <a:latin typeface="標楷體" pitchFamily="65" charset="-120"/>
                <a:ea typeface="標楷體" pitchFamily="65" charset="-120"/>
              </a:rPr>
              <a:t>上下</a:t>
            </a:r>
            <a:r>
              <a:rPr lang="en-US" altLang="zh-TW" u="sng" dirty="0" smtClean="0">
                <a:latin typeface="標楷體" pitchFamily="65" charset="-120"/>
                <a:ea typeface="標楷體" pitchFamily="65" charset="-120"/>
              </a:rPr>
              <a:t>10%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彈性調整，惟工作酬金經</a:t>
            </a:r>
            <a:r>
              <a:rPr lang="zh-TW" altLang="en-US" u="sng" dirty="0" smtClean="0">
                <a:latin typeface="標楷體" pitchFamily="65" charset="-120"/>
                <a:ea typeface="標楷體" pitchFamily="65" charset="-120"/>
              </a:rPr>
              <a:t>計畫補助機構明確核定金額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並同意於計畫內支用相關人事衍生費用者不在此限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支薪擬高於本校</a:t>
            </a:r>
            <a:r>
              <a:rPr lang="zh-TW" altLang="en-US" u="sng" dirty="0" smtClean="0">
                <a:latin typeface="標楷體" pitchFamily="65" charset="-120"/>
                <a:ea typeface="標楷體" pitchFamily="65" charset="-120"/>
              </a:rPr>
              <a:t>各級別標準薪資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者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800" u="sng" dirty="0" smtClean="0">
                <a:latin typeface="標楷體" pitchFamily="65" charset="-120"/>
                <a:ea typeface="標楷體" pitchFamily="65" charset="-120"/>
                <a:hlinkClick r:id="rId3" action="ppaction://hlinkfile"/>
              </a:rPr>
              <a:t>本校專任助理工作酬金標準表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，應先專案簽准後始得聘任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請敘明調薪的理由、所需經費來源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職前年資經計畫主持人同意得按年採計提敘薪級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請附證明文件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7377D-E690-4C4F-9505-2DB868A53FA6}" type="slidenum">
              <a:rPr lang="en-US" altLang="zh-TW" smtClean="0"/>
              <a:pPr/>
              <a:t>6</a:t>
            </a:fld>
            <a:endParaRPr lang="en-US" altLang="zh-TW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600" y="214313"/>
            <a:ext cx="6768753" cy="1054100"/>
          </a:xfrm>
        </p:spPr>
        <p:txBody>
          <a:bodyPr/>
          <a:lstStyle/>
          <a:p>
            <a:pPr algn="ctr"/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進用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兼任助理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251520" y="1772816"/>
            <a:ext cx="8749636" cy="4799456"/>
          </a:xfrm>
        </p:spPr>
        <p:txBody>
          <a:bodyPr/>
          <a:lstStyle/>
          <a:p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國科會：依核定級別聘任並支薪</a:t>
            </a:r>
            <a:endParaRPr lang="en-US" altLang="zh-TW" sz="3200" b="1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3200" b="1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3200" b="1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3200" b="1" dirty="0" smtClean="0">
              <a:latin typeface="標楷體" pitchFamily="65" charset="-120"/>
              <a:ea typeface="標楷體" pitchFamily="65" charset="-120"/>
            </a:endParaRPr>
          </a:p>
          <a:p>
            <a:pPr lvl="1">
              <a:spcBef>
                <a:spcPts val="2400"/>
              </a:spcBef>
            </a:pP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編制內人員：附聘書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在職證明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lvl="1"/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在學學生：附學生證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含該學期註冊章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、博士候選人證明</a:t>
            </a:r>
            <a:endParaRPr lang="en-US" altLang="zh-TW" b="1" dirty="0" smtClean="0"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800"/>
              </a:spcBef>
            </a:pP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非國科會：依建教合作機構規定，未明定者比照國科會</a:t>
            </a:r>
            <a:endParaRPr lang="en-US" altLang="zh-TW" sz="3200" b="1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7377D-E690-4C4F-9505-2DB868A53FA6}" type="slidenum">
              <a:rPr lang="en-US" altLang="zh-TW" smtClean="0"/>
              <a:pPr/>
              <a:t>7</a:t>
            </a:fld>
            <a:endParaRPr lang="en-US" altLang="zh-TW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95536" y="2492896"/>
          <a:ext cx="854143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401149"/>
                <a:gridCol w="1283294"/>
                <a:gridCol w="1320600"/>
                <a:gridCol w="1311854"/>
                <a:gridCol w="1928389"/>
              </a:tblGrid>
              <a:tr h="504055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rgbClr val="FF0000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編制內專任人員</a:t>
                      </a:r>
                      <a:endParaRPr lang="zh-TW" altLang="en-US" sz="2800" dirty="0">
                        <a:solidFill>
                          <a:srgbClr val="FF0000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280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在學</a:t>
                      </a:r>
                      <a:r>
                        <a:rPr lang="zh-TW" altLang="en-US" sz="280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學生</a:t>
                      </a:r>
                      <a:endParaRPr lang="zh-TW" altLang="en-US" sz="2800" dirty="0">
                        <a:solidFill>
                          <a:srgbClr val="0000FF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4869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講師級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助教級</a:t>
                      </a:r>
                      <a:endParaRPr lang="en-US" altLang="zh-TW" sz="2800" dirty="0" smtClean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/>
                      <a:r>
                        <a:rPr lang="en-US" altLang="zh-TW" sz="1600" b="1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(</a:t>
                      </a:r>
                      <a:r>
                        <a:rPr lang="zh-TW" altLang="en-US" sz="1600" b="1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中小學教師</a:t>
                      </a:r>
                      <a:r>
                        <a:rPr lang="en-US" altLang="zh-TW" sz="1600" b="1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)</a:t>
                      </a:r>
                      <a:endParaRPr lang="zh-TW" altLang="en-US" sz="28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學士級</a:t>
                      </a:r>
                      <a:endParaRPr lang="zh-TW" altLang="en-US" sz="2800" dirty="0">
                        <a:solidFill>
                          <a:srgbClr val="0000FF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碩士級</a:t>
                      </a:r>
                      <a:endParaRPr lang="zh-TW" altLang="en-US" sz="2800" dirty="0">
                        <a:solidFill>
                          <a:srgbClr val="0000FF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博士級</a:t>
                      </a:r>
                      <a:endParaRPr lang="zh-TW" altLang="en-US" sz="2800" dirty="0">
                        <a:solidFill>
                          <a:srgbClr val="0000FF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博士候選人</a:t>
                      </a:r>
                      <a:endParaRPr lang="zh-TW" altLang="en-US" sz="2800" dirty="0">
                        <a:solidFill>
                          <a:srgbClr val="0000FF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54000" marR="90000" marT="46800" marB="46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42367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6,000</a:t>
                      </a:r>
                      <a:endParaRPr lang="zh-TW" altLang="en-US" sz="28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 smtClean="0">
                          <a:solidFill>
                            <a:schemeClr val="tx1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5,000</a:t>
                      </a:r>
                      <a:endParaRPr lang="zh-TW" altLang="en-US" sz="2800" dirty="0">
                        <a:solidFill>
                          <a:schemeClr val="tx1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1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6,000</a:t>
                      </a:r>
                      <a:endParaRPr lang="zh-TW" altLang="en-US" sz="2800" b="1" dirty="0">
                        <a:solidFill>
                          <a:srgbClr val="0000FF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1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10,000</a:t>
                      </a:r>
                      <a:endParaRPr lang="zh-TW" altLang="en-US" sz="2800" b="1" dirty="0">
                        <a:solidFill>
                          <a:srgbClr val="0000FF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1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30,000</a:t>
                      </a:r>
                      <a:endParaRPr lang="zh-TW" altLang="en-US" sz="2800" b="1" dirty="0">
                        <a:solidFill>
                          <a:srgbClr val="0000FF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1" dirty="0" smtClean="0">
                          <a:solidFill>
                            <a:srgbClr val="0000FF"/>
                          </a:solidFill>
                          <a:latin typeface="標楷體" pitchFamily="65" charset="-120"/>
                          <a:ea typeface="標楷體" pitchFamily="65" charset="-120"/>
                        </a:rPr>
                        <a:t>34,000</a:t>
                      </a:r>
                      <a:endParaRPr lang="zh-TW" altLang="en-US" sz="2800" b="1" dirty="0">
                        <a:solidFill>
                          <a:srgbClr val="0000FF"/>
                        </a:solidFill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進用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臨時人員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700809"/>
            <a:ext cx="8631560" cy="468052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聘任資格</a:t>
            </a:r>
            <a:endParaRPr lang="en-US" altLang="zh-TW" b="1" dirty="0" smtClean="0">
              <a:latin typeface="標楷體" pitchFamily="65" charset="-120"/>
              <a:ea typeface="標楷體" pitchFamily="65" charset="-120"/>
            </a:endParaRPr>
          </a:p>
          <a:p>
            <a:pPr lvl="1">
              <a:spcBef>
                <a:spcPts val="0"/>
              </a:spcBef>
            </a:pPr>
            <a:r>
              <a:rPr lang="zh-TW" altLang="en-US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不得有專職工作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聘案中現職：</a:t>
            </a:r>
            <a:r>
              <a:rPr lang="zh-TW" altLang="en-US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「無」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薪資標準</a:t>
            </a:r>
            <a:endParaRPr lang="en-US" altLang="zh-TW" b="1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建教合作機構另有規定者從其規定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聘任時請附規定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lvl="1"/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未規定者：勞委會公告基本時薪支薪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(109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元</a:t>
            </a:r>
            <a:r>
              <a:rPr lang="en-US" altLang="zh-TW" b="1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聘期中遇基本工資調薪</a:t>
            </a:r>
            <a:r>
              <a:rPr lang="en-US" altLang="zh-TW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(103.1.1-&gt;115</a:t>
            </a:r>
            <a:r>
              <a:rPr lang="zh-TW" altLang="en-US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元</a:t>
            </a:r>
            <a:r>
              <a:rPr lang="en-US" altLang="zh-TW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lvl="1"/>
            <a:r>
              <a:rPr lang="zh-TW" altLang="en-US" b="1" u="sng" dirty="0" smtClean="0">
                <a:solidFill>
                  <a:srgbClr val="6D02BE"/>
                </a:solidFill>
                <a:latin typeface="標楷體" pitchFamily="65" charset="-120"/>
                <a:ea typeface="標楷體" pitchFamily="65" charset="-120"/>
              </a:rPr>
              <a:t>原聘薪資較高者：依原聘薪資辦理至該聘期止，如擬再調高者須再重聘</a:t>
            </a:r>
            <a:endParaRPr lang="en-US" altLang="zh-TW" b="1" u="sng" dirty="0" smtClean="0">
              <a:solidFill>
                <a:srgbClr val="6D02BE"/>
              </a:solidFill>
              <a:latin typeface="標楷體" pitchFamily="65" charset="-120"/>
              <a:ea typeface="標楷體" pitchFamily="65" charset="-120"/>
            </a:endParaRPr>
          </a:p>
          <a:p>
            <a:pPr lvl="1"/>
            <a:r>
              <a:rPr lang="zh-TW" altLang="en-US" b="1" u="sng" dirty="0" smtClean="0">
                <a:solidFill>
                  <a:srgbClr val="6D02BE"/>
                </a:solidFill>
                <a:latin typeface="標楷體" pitchFamily="65" charset="-120"/>
                <a:ea typeface="標楷體" pitchFamily="65" charset="-120"/>
              </a:rPr>
              <a:t>原聘薪資較低者：逕依調整後基本工資辦理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CEC0-F597-4082-9051-5285AA558534}" type="slidenum">
              <a:rPr lang="en-US" altLang="zh-TW" smtClean="0"/>
              <a:pPr/>
              <a:t>8</a:t>
            </a:fld>
            <a:endParaRPr lang="en-US" altLang="zh-TW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589414" cy="1054100"/>
          </a:xfrm>
        </p:spPr>
        <p:txBody>
          <a:bodyPr/>
          <a:lstStyle/>
          <a:p>
            <a:pPr algn="ctr"/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進用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~</a:t>
            </a:r>
            <a:r>
              <a:rPr kumimoji="0" lang="zh-TW" altLang="en-US" b="1" dirty="0" smtClean="0">
                <a:latin typeface="標楷體" pitchFamily="65" charset="-120"/>
                <a:ea typeface="標楷體" pitchFamily="65" charset="-120"/>
              </a:rPr>
              <a:t>共通性規定</a:t>
            </a:r>
            <a:r>
              <a:rPr kumimoji="0" lang="en-US" altLang="zh-TW" b="1" dirty="0" smtClean="0">
                <a:latin typeface="標楷體" pitchFamily="65" charset="-120"/>
                <a:ea typeface="標楷體" pitchFamily="65" charset="-120"/>
              </a:rPr>
              <a:t>1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79512" y="1988840"/>
            <a:ext cx="8712968" cy="4464495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應</a:t>
            </a:r>
            <a:r>
              <a:rPr lang="zh-TW" altLang="en-US" sz="3200" u="sng" dirty="0" smtClean="0">
                <a:latin typeface="標楷體" pitchFamily="65" charset="-120"/>
                <a:ea typeface="標楷體" pitchFamily="65" charset="-120"/>
              </a:rPr>
              <a:t>於</a:t>
            </a:r>
            <a:r>
              <a:rPr lang="zh-TW" altLang="en-US" sz="3200" b="1" u="sng" dirty="0" smtClean="0">
                <a:latin typeface="標楷體" pitchFamily="65" charset="-120"/>
                <a:ea typeface="標楷體" pitchFamily="65" charset="-120"/>
              </a:rPr>
              <a:t>聘期開始前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完成聘任程序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遲聘者請敘明理由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主持人及各級單位主管</a:t>
            </a:r>
            <a:r>
              <a:rPr lang="zh-TW" altLang="en-US" sz="3200" u="sng" dirty="0" smtClean="0">
                <a:latin typeface="標楷體" pitchFamily="65" charset="-120"/>
                <a:ea typeface="標楷體" pitchFamily="65" charset="-120"/>
              </a:rPr>
              <a:t>三親等以內血、姻親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迴避進用</a:t>
            </a:r>
            <a:endParaRPr lang="en-US" altLang="zh-TW" sz="3200" b="1" dirty="0" smtClean="0"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外籍人士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擔任助理人員，應至勞委會</a:t>
            </a:r>
            <a:r>
              <a:rPr lang="zh-TW" altLang="en-US" sz="3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申請工作許可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，並於</a:t>
            </a:r>
            <a:r>
              <a:rPr lang="zh-TW" altLang="en-US" sz="3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許可期間內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聘任之；但依親或長期居留者不須申請工作許可證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請檢附居留證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>
              <a:buNone/>
            </a:pP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7377D-E690-4C4F-9505-2DB868A53FA6}" type="slidenum">
              <a:rPr lang="en-US" altLang="zh-TW" smtClean="0"/>
              <a:pPr/>
              <a:t>9</a:t>
            </a:fld>
            <a:endParaRPr lang="en-US" altLang="zh-TW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訂設計">
  <a:themeElements>
    <a:clrScheme name="自訂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訂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訂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新細明體"/>
        <a:cs typeface=""/>
      </a:majorFont>
      <a:minorFont>
        <a:latin typeface="Tahoma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11859</TotalTime>
  <Words>1747</Words>
  <Application>Microsoft Office PowerPoint</Application>
  <PresentationFormat>如螢幕大小 (4:3)</PresentationFormat>
  <Paragraphs>297</Paragraphs>
  <Slides>22</Slides>
  <Notes>22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22</vt:i4>
      </vt:variant>
    </vt:vector>
  </HeadingPairs>
  <TitlesOfParts>
    <vt:vector size="24" baseType="lpstr">
      <vt:lpstr>自訂設計</vt:lpstr>
      <vt:lpstr>Blends</vt:lpstr>
      <vt:lpstr>投影片 1</vt:lpstr>
      <vt:lpstr>校外相關法規</vt:lpstr>
      <vt:lpstr>校內相關法規</vt:lpstr>
      <vt:lpstr>計畫人員類別</vt:lpstr>
      <vt:lpstr>進用~專任助理任用資格</vt:lpstr>
      <vt:lpstr>進用~專任助理薪資標準</vt:lpstr>
      <vt:lpstr>進用~兼任助理</vt:lpstr>
      <vt:lpstr>進用~臨時人員</vt:lpstr>
      <vt:lpstr>進用~共通性規定1</vt:lpstr>
      <vt:lpstr>進用~共通性規定2</vt:lpstr>
      <vt:lpstr>差勤管理</vt:lpstr>
      <vt:lpstr>薪資核銷</vt:lpstr>
      <vt:lpstr>服務證申請</vt:lpstr>
      <vt:lpstr>離職程序1</vt:lpstr>
      <vt:lpstr>離職程序2</vt:lpstr>
      <vt:lpstr>服務證明申請</vt:lpstr>
      <vt:lpstr>助理人員之管理</vt:lpstr>
      <vt:lpstr>博士後研究~進用</vt:lpstr>
      <vt:lpstr>博士後研究~離職</vt:lpstr>
      <vt:lpstr>博士後研究~服務證明</vt:lpstr>
      <vt:lpstr>投影片 21</vt:lpstr>
      <vt:lpstr>投影片 22</vt:lpstr>
    </vt:vector>
  </TitlesOfParts>
  <Company>國立台灣師範大學電算中心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國立台灣師範大學        人事業務考核分享</dc:title>
  <dc:creator>ntnu_cc</dc:creator>
  <cp:lastModifiedBy>user</cp:lastModifiedBy>
  <cp:revision>1021</cp:revision>
  <dcterms:created xsi:type="dcterms:W3CDTF">2004-03-31T01:39:06Z</dcterms:created>
  <dcterms:modified xsi:type="dcterms:W3CDTF">2013-09-16T00:57:39Z</dcterms:modified>
</cp:coreProperties>
</file>