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1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71FFE-3EA1-45C0-8B2F-C8BA2EC73F8E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94698-D104-409F-808C-E855E852E06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9454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94698-D104-409F-808C-E855E852E06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15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DB44E-E52C-4E71-B883-75F79C6432EF}" type="datetimeFigureOut">
              <a:rPr lang="zh-TW" altLang="en-US" smtClean="0"/>
              <a:t>2015/1/8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C3B24-5AC2-4427-ACCB-B20D5F652F3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TW" b="1" dirty="0"/>
              <a:t>科普活動的規畫與執行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黃福坤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計畫書撰寫</a:t>
            </a:r>
            <a:r>
              <a:rPr lang="en-US" altLang="zh-TW" dirty="0" smtClean="0"/>
              <a:t>(</a:t>
            </a:r>
            <a:r>
              <a:rPr lang="zh-TW" altLang="en-US" dirty="0"/>
              <a:t>四</a:t>
            </a:r>
            <a:r>
              <a:rPr lang="en-US" altLang="zh-TW" dirty="0" smtClean="0"/>
              <a:t>)</a:t>
            </a:r>
            <a:r>
              <a:rPr lang="zh-TW" altLang="zh-TW" dirty="0" smtClean="0"/>
              <a:t> ：成效評估</a:t>
            </a:r>
            <a:endParaRPr lang="zh-TW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853136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zh-TW" altLang="zh-TW" dirty="0" smtClean="0"/>
              <a:t>評量</a:t>
            </a:r>
            <a:r>
              <a:rPr lang="zh-TW" altLang="zh-TW" dirty="0"/>
              <a:t>方式：依據計畫目標、執行方式與主要活動對象不同，設計適當的形成性評量或總結性評量方式，評估民眾參與計畫後，對特定科技主題、議題、概念、現象、理論、工作……等，在知識、理解、興趣、態度、行為、生活習慣、科技相關技能……等方面的改變。</a:t>
            </a:r>
          </a:p>
          <a:p>
            <a:pPr lvl="0"/>
            <a:r>
              <a:rPr lang="zh-TW" altLang="zh-TW" dirty="0"/>
              <a:t>預期成效：敘明推廣方式與執行後產生的區域性或全國性影響力、對科普教育的貢獻、受益對象的數量或次數，及後續的影響等。如計畫內容具數位化價值者</a:t>
            </a:r>
            <a:r>
              <a:rPr lang="en-US" altLang="zh-TW" dirty="0"/>
              <a:t>(</a:t>
            </a:r>
            <a:r>
              <a:rPr lang="zh-TW" altLang="zh-TW" dirty="0"/>
              <a:t>包括數位學習、數位影音、數位遊戲、電腦動畫等</a:t>
            </a:r>
            <a:r>
              <a:rPr lang="en-US" altLang="zh-TW" dirty="0"/>
              <a:t>)</a:t>
            </a:r>
            <a:r>
              <a:rPr lang="zh-TW" altLang="zh-TW" dirty="0"/>
              <a:t>，可敘明如何儲存、彙整、數位化其內容，以提供本部「科技大觀園」網站使用及後續推廣</a:t>
            </a:r>
            <a:r>
              <a:rPr lang="zh-TW" altLang="zh-TW" dirty="0" smtClean="0"/>
              <a:t>。</a:t>
            </a:r>
            <a:endParaRPr lang="zh-TW" altLang="zh-TW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審查重點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zh-TW" altLang="en-US" dirty="0" smtClean="0"/>
              <a:t>是否符合科普活動的宗旨（必要）</a:t>
            </a:r>
            <a:endParaRPr lang="en-US" altLang="zh-TW" dirty="0" smtClean="0"/>
          </a:p>
          <a:p>
            <a:r>
              <a:rPr lang="zh-TW" altLang="en-US" dirty="0"/>
              <a:t>是否能</a:t>
            </a:r>
            <a:r>
              <a:rPr lang="zh-TW" altLang="en-US" dirty="0" smtClean="0"/>
              <a:t>達到所陳述的目的？可能達到比例？</a:t>
            </a:r>
            <a:endParaRPr lang="en-US" altLang="zh-TW" dirty="0" smtClean="0"/>
          </a:p>
          <a:p>
            <a:r>
              <a:rPr lang="zh-TW" altLang="en-US" dirty="0"/>
              <a:t>所</a:t>
            </a:r>
            <a:r>
              <a:rPr lang="zh-TW" altLang="en-US" dirty="0" smtClean="0"/>
              <a:t>達到成效／所需經費？（高水準初審委員）</a:t>
            </a:r>
            <a:endParaRPr lang="en-US" altLang="zh-TW" dirty="0" smtClean="0"/>
          </a:p>
          <a:p>
            <a:r>
              <a:rPr lang="zh-TW" altLang="en-US" dirty="0" smtClean="0"/>
              <a:t>其他：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是否</a:t>
            </a:r>
            <a:r>
              <a:rPr lang="zh-TW" altLang="en-US" dirty="0"/>
              <a:t>有太多</a:t>
            </a:r>
            <a:r>
              <a:rPr lang="zh-TW" altLang="en-US" dirty="0" smtClean="0"/>
              <a:t>重複的活動？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是否能持續推廣？而非曇花一現（單日單點活動）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Q&amp;A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初次申請會不會比較不容易通過</a:t>
            </a:r>
            <a:r>
              <a:rPr lang="en-US" altLang="zh-TW" dirty="0" smtClean="0"/>
              <a:t>?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從特殊徵求計畫到學門計畫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不要是為了申請計畫而申請，要有長遠規畫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推廣大眾科學教育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以</a:t>
            </a:r>
            <a:r>
              <a:rPr lang="zh-TW" altLang="zh-TW" b="1" dirty="0"/>
              <a:t>創新</a:t>
            </a:r>
            <a:r>
              <a:rPr lang="zh-TW" altLang="zh-TW" dirty="0"/>
              <a:t>、多元、通俗及趣味的方式規劃與辦理科普</a:t>
            </a:r>
            <a:r>
              <a:rPr lang="zh-TW" altLang="zh-TW" dirty="0" smtClean="0"/>
              <a:t>活動</a:t>
            </a:r>
            <a:endParaRPr lang="en-US" altLang="zh-TW" dirty="0" smtClean="0"/>
          </a:p>
          <a:p>
            <a:r>
              <a:rPr lang="zh-TW" altLang="zh-TW" dirty="0"/>
              <a:t>以增進民眾對</a:t>
            </a:r>
            <a:r>
              <a:rPr lang="zh-TW" altLang="zh-TW" b="1" dirty="0"/>
              <a:t>科學與</a:t>
            </a:r>
            <a:r>
              <a:rPr lang="zh-TW" altLang="zh-TW" b="1" u="sng" dirty="0"/>
              <a:t>數學</a:t>
            </a:r>
            <a:r>
              <a:rPr lang="zh-TW" altLang="zh-TW" dirty="0"/>
              <a:t>的</a:t>
            </a:r>
            <a:r>
              <a:rPr lang="zh-TW" altLang="zh-TW" dirty="0">
                <a:solidFill>
                  <a:srgbClr val="00B050"/>
                </a:solidFill>
              </a:rPr>
              <a:t>興趣</a:t>
            </a:r>
            <a:r>
              <a:rPr lang="zh-TW" altLang="zh-TW" dirty="0" smtClean="0"/>
              <a:t>，</a:t>
            </a:r>
            <a:endParaRPr lang="en-US" altLang="zh-TW" dirty="0" smtClean="0"/>
          </a:p>
          <a:p>
            <a:r>
              <a:rPr lang="zh-TW" altLang="zh-TW" b="1" dirty="0" smtClean="0">
                <a:solidFill>
                  <a:srgbClr val="C00000"/>
                </a:solidFill>
              </a:rPr>
              <a:t>以及</a:t>
            </a:r>
            <a:r>
              <a:rPr lang="zh-TW" altLang="zh-TW" dirty="0"/>
              <a:t>對</a:t>
            </a:r>
            <a:r>
              <a:rPr lang="zh-TW" altLang="zh-TW" b="1" dirty="0"/>
              <a:t>科學精神</a:t>
            </a:r>
            <a:r>
              <a:rPr lang="zh-TW" altLang="zh-TW" dirty="0"/>
              <a:t>、科學知識、</a:t>
            </a:r>
            <a:r>
              <a:rPr lang="zh-TW" altLang="zh-TW" b="1" dirty="0"/>
              <a:t>科學方法</a:t>
            </a:r>
            <a:r>
              <a:rPr lang="zh-TW" altLang="zh-TW" dirty="0"/>
              <a:t>、科技影響的認識</a:t>
            </a:r>
            <a:r>
              <a:rPr lang="zh-TW" altLang="zh-TW" dirty="0" smtClean="0"/>
              <a:t>，</a:t>
            </a:r>
            <a:endParaRPr lang="en-US" altLang="zh-TW" dirty="0" smtClean="0"/>
          </a:p>
          <a:p>
            <a:r>
              <a:rPr lang="zh-TW" altLang="zh-TW" dirty="0" smtClean="0"/>
              <a:t>進而</a:t>
            </a:r>
            <a:r>
              <a:rPr lang="zh-TW" altLang="zh-TW" dirty="0"/>
              <a:t>提升國人的</a:t>
            </a:r>
            <a:r>
              <a:rPr lang="zh-TW" altLang="zh-TW" b="1" dirty="0"/>
              <a:t>科學素養</a:t>
            </a:r>
            <a:r>
              <a:rPr lang="zh-TW" altLang="zh-TW" dirty="0"/>
              <a:t>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注意事項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r>
              <a:rPr lang="zh-TW" altLang="zh-TW" dirty="0"/>
              <a:t>原則上，同一申請人在同一申請年度中僅補助</a:t>
            </a:r>
            <a:r>
              <a:rPr lang="en-US" altLang="zh-TW" dirty="0"/>
              <a:t>1</a:t>
            </a:r>
            <a:r>
              <a:rPr lang="zh-TW" altLang="zh-TW" dirty="0"/>
              <a:t>件科普活動計畫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b="1" dirty="0"/>
              <a:t>執行期限最長以</a:t>
            </a:r>
            <a:r>
              <a:rPr lang="en-US" altLang="zh-TW" b="1" dirty="0"/>
              <a:t>1</a:t>
            </a:r>
            <a:r>
              <a:rPr lang="zh-TW" altLang="zh-TW" b="1" dirty="0"/>
              <a:t>年為原則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/>
              <a:t>計畫執行期限需介於</a:t>
            </a:r>
            <a:r>
              <a:rPr lang="en-US" altLang="zh-TW" b="1" dirty="0"/>
              <a:t>104</a:t>
            </a:r>
            <a:r>
              <a:rPr lang="zh-TW" altLang="zh-TW" b="1" dirty="0"/>
              <a:t>年</a:t>
            </a:r>
            <a:r>
              <a:rPr lang="en-US" altLang="zh-TW" b="1" dirty="0"/>
              <a:t>6</a:t>
            </a:r>
            <a:r>
              <a:rPr lang="zh-TW" altLang="zh-TW" b="1" dirty="0"/>
              <a:t>月</a:t>
            </a:r>
            <a:r>
              <a:rPr lang="en-US" altLang="zh-TW" b="1" dirty="0"/>
              <a:t>1</a:t>
            </a:r>
            <a:r>
              <a:rPr lang="zh-TW" altLang="zh-TW" b="1" dirty="0"/>
              <a:t>日至</a:t>
            </a:r>
            <a:r>
              <a:rPr lang="en-US" altLang="zh-TW" b="1" dirty="0"/>
              <a:t>105</a:t>
            </a:r>
            <a:r>
              <a:rPr lang="zh-TW" altLang="zh-TW" b="1" dirty="0"/>
              <a:t>年</a:t>
            </a:r>
            <a:r>
              <a:rPr lang="en-US" altLang="zh-TW" b="1" dirty="0"/>
              <a:t>8</a:t>
            </a:r>
            <a:r>
              <a:rPr lang="zh-TW" altLang="zh-TW" b="1" dirty="0"/>
              <a:t>月</a:t>
            </a:r>
            <a:r>
              <a:rPr lang="en-US" altLang="zh-TW" b="1" dirty="0"/>
              <a:t>31</a:t>
            </a:r>
            <a:r>
              <a:rPr lang="zh-TW" altLang="zh-TW" b="1" dirty="0"/>
              <a:t>日</a:t>
            </a:r>
            <a:r>
              <a:rPr lang="zh-TW" altLang="zh-TW" dirty="0"/>
              <a:t>之間</a:t>
            </a:r>
            <a:r>
              <a:rPr lang="zh-TW" altLang="zh-TW" dirty="0" smtClean="0"/>
              <a:t>。</a:t>
            </a:r>
            <a:r>
              <a:rPr lang="zh-TW" altLang="zh-TW" dirty="0"/>
              <a:t>原則上，執行期限起始月份</a:t>
            </a:r>
            <a:r>
              <a:rPr lang="zh-TW" altLang="zh-TW" b="1" dirty="0"/>
              <a:t>不得早於</a:t>
            </a:r>
            <a:r>
              <a:rPr lang="zh-TW" altLang="zh-TW" dirty="0"/>
              <a:t>活動預計辦理月份之前</a:t>
            </a:r>
            <a:r>
              <a:rPr lang="en-US" altLang="zh-TW" b="1" dirty="0"/>
              <a:t>3</a:t>
            </a:r>
            <a:r>
              <a:rPr lang="zh-TW" altLang="zh-TW" dirty="0"/>
              <a:t>個月，執行期限結束月份</a:t>
            </a:r>
            <a:r>
              <a:rPr lang="zh-TW" altLang="zh-TW" b="1" dirty="0"/>
              <a:t>不得晚於</a:t>
            </a:r>
            <a:r>
              <a:rPr lang="zh-TW" altLang="zh-TW" dirty="0"/>
              <a:t>活動預計辦理月份之後</a:t>
            </a:r>
            <a:r>
              <a:rPr lang="en-US" altLang="zh-TW" b="1" dirty="0"/>
              <a:t>1</a:t>
            </a:r>
            <a:r>
              <a:rPr lang="zh-TW" altLang="zh-TW" dirty="0"/>
              <a:t>個月，但全國性或國際性之大型活動不在此限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/>
              <a:t>每件計畫經費</a:t>
            </a:r>
            <a:r>
              <a:rPr lang="zh-TW" altLang="zh-TW" b="1" dirty="0"/>
              <a:t>申請補助上限</a:t>
            </a:r>
            <a:r>
              <a:rPr lang="en-US" altLang="zh-TW" b="1" dirty="0"/>
              <a:t>(</a:t>
            </a:r>
            <a:r>
              <a:rPr lang="zh-TW" altLang="zh-TW" b="1" dirty="0"/>
              <a:t>含管理費</a:t>
            </a:r>
            <a:r>
              <a:rPr lang="en-US" altLang="zh-TW" b="1" dirty="0"/>
              <a:t>)</a:t>
            </a:r>
            <a:r>
              <a:rPr lang="zh-TW" altLang="zh-TW" b="1" dirty="0"/>
              <a:t>為新台幣</a:t>
            </a:r>
            <a:r>
              <a:rPr lang="en-US" altLang="zh-TW" b="1" dirty="0"/>
              <a:t>150</a:t>
            </a:r>
            <a:r>
              <a:rPr lang="zh-TW" altLang="zh-TW" b="1" dirty="0"/>
              <a:t>萬元，</a:t>
            </a:r>
            <a:r>
              <a:rPr lang="zh-TW" altLang="zh-TW" b="1" u="sng" dirty="0"/>
              <a:t>超過者不受理</a:t>
            </a:r>
            <a:endParaRPr lang="zh-TW" alt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規劃注意事項</a:t>
            </a:r>
            <a:r>
              <a:rPr lang="en-US" altLang="zh-TW" dirty="0" smtClean="0"/>
              <a:t>:</a:t>
            </a:r>
            <a:r>
              <a:rPr lang="zh-TW" altLang="en-US" dirty="0" smtClean="0"/>
              <a:t> 必要條件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活動內涵必須屬於自然科學、數學、科技領域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lvl="0"/>
            <a:r>
              <a:rPr lang="zh-TW" altLang="zh-TW" dirty="0"/>
              <a:t>活動對象為一般大眾及不同年級的學生，應儘量以開放報名參加方式舉辦；惟因計畫主題需要，得設定參加民眾之背景條件（如：年齡、性別、偏遠地區、原住民、特殊需求……等）。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先問</a:t>
            </a:r>
            <a:r>
              <a:rPr lang="en-US" altLang="zh-TW" dirty="0" smtClean="0"/>
              <a:t>”</a:t>
            </a:r>
            <a:r>
              <a:rPr lang="zh-TW" altLang="en-US" dirty="0" smtClean="0"/>
              <a:t>為什麼</a:t>
            </a:r>
            <a:r>
              <a:rPr lang="en-US" altLang="zh-TW" dirty="0" smtClean="0"/>
              <a:t>” Why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再思考 要做甚麼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進而談 如何做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計畫書撰寫 </a:t>
            </a: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zh-TW" b="1" dirty="0"/>
              <a:t>計畫緣由與目標</a:t>
            </a:r>
            <a:r>
              <a:rPr lang="zh-TW" altLang="zh-TW" dirty="0"/>
              <a:t>：如為初次舉辦或初次申請補助之活動，應說明計畫產生的原因與預計達成的</a:t>
            </a:r>
            <a:r>
              <a:rPr lang="zh-TW" altLang="zh-TW" b="1" dirty="0"/>
              <a:t>具體目標</a:t>
            </a:r>
            <a:r>
              <a:rPr lang="zh-TW" altLang="zh-TW" dirty="0"/>
              <a:t>。如非初次舉辦之科普活動，應詳述緣由與歷屆辦理之成效，包括</a:t>
            </a:r>
            <a:r>
              <a:rPr lang="zh-TW" altLang="zh-TW" b="1" dirty="0"/>
              <a:t>科學素養之提升、人才培育之追蹤、教育效益及社會影響性</a:t>
            </a:r>
            <a:r>
              <a:rPr lang="zh-TW" altLang="zh-TW" dirty="0"/>
              <a:t>、活動對象、辦理場次及人數</a:t>
            </a:r>
            <a:r>
              <a:rPr lang="zh-TW" altLang="zh-TW" b="1" dirty="0"/>
              <a:t>、</a:t>
            </a:r>
            <a:r>
              <a:rPr lang="zh-TW" altLang="zh-TW" dirty="0"/>
              <a:t>辦理方式與影音紀錄等，並</a:t>
            </a:r>
            <a:r>
              <a:rPr lang="zh-TW" altLang="zh-TW" b="1" dirty="0"/>
              <a:t>逐年朝向自力舉辦之規劃</a:t>
            </a:r>
            <a:r>
              <a:rPr lang="zh-TW" altLang="zh-TW" dirty="0"/>
              <a:t>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計畫書撰寫</a:t>
            </a:r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相關文獻</a:t>
            </a:r>
            <a:r>
              <a:rPr lang="zh-TW" altLang="zh-TW" dirty="0" smtClean="0"/>
              <a:t>：</a:t>
            </a:r>
            <a:r>
              <a:rPr lang="zh-TW" altLang="zh-TW" dirty="0"/>
              <a:t>扼要說明與活動規劃有關之文獻資料，或規劃活動之學理依據（例如：所欲傳達的科普知識的概念結構、參加民眾之年齡與學習特性、過去類似科普活動的相關研究……等）。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計畫書撰寫</a:t>
            </a:r>
            <a:r>
              <a:rPr lang="en-US" altLang="zh-TW" dirty="0" smtClean="0"/>
              <a:t>(</a:t>
            </a:r>
            <a:r>
              <a:rPr lang="zh-TW" altLang="en-US" dirty="0"/>
              <a:t>三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zh-TW" dirty="0"/>
              <a:t>計畫團隊：敘明主要團隊成員</a:t>
            </a:r>
            <a:r>
              <a:rPr lang="en-US" altLang="zh-TW" dirty="0"/>
              <a:t>(</a:t>
            </a:r>
            <a:r>
              <a:rPr lang="zh-TW" altLang="zh-TW" b="1" dirty="0"/>
              <a:t>內含科教專長人員為佳</a:t>
            </a:r>
            <a:r>
              <a:rPr lang="en-US" altLang="zh-TW" dirty="0"/>
              <a:t>)</a:t>
            </a:r>
            <a:r>
              <a:rPr lang="zh-TW" altLang="zh-TW" dirty="0"/>
              <a:t>、所屬機構、工作項目、分工之規劃與必要性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/>
              <a:t>活動設計：敘明活動對象、活動辦理方式、教材、時程、場次、場地、推廣計畫、與學校正規教育的連結、產出成果或成效等</a:t>
            </a:r>
            <a:r>
              <a:rPr lang="zh-TW" altLang="zh-TW" dirty="0" smtClean="0"/>
              <a:t>。</a:t>
            </a:r>
            <a:r>
              <a:rPr lang="zh-TW" altLang="en-US" dirty="0" smtClean="0"/>
              <a:t>（學科專業人員：錯誤或容易造成誤導甚至產生另有概念：迷失概念的缺失）</a:t>
            </a:r>
            <a:endParaRPr lang="zh-TW" altLang="zh-TW" dirty="0"/>
          </a:p>
          <a:p>
            <a:pPr lvl="0"/>
            <a:endParaRPr lang="zh-TW" altLang="zh-TW" dirty="0"/>
          </a:p>
          <a:p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763</Words>
  <Application>Microsoft Office PowerPoint</Application>
  <PresentationFormat>如螢幕大小 (4:3)</PresentationFormat>
  <Paragraphs>40</Paragraphs>
  <Slides>12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Office 佈景主題</vt:lpstr>
      <vt:lpstr>科普活動的規畫與執行</vt:lpstr>
      <vt:lpstr>從特殊徵求計畫到學門計畫</vt:lpstr>
      <vt:lpstr>推廣大眾科學教育</vt:lpstr>
      <vt:lpstr>注意事項</vt:lpstr>
      <vt:lpstr>規劃注意事項: 必要條件</vt:lpstr>
      <vt:lpstr>先問”為什麼” Why</vt:lpstr>
      <vt:lpstr>計畫書撰寫 (一)</vt:lpstr>
      <vt:lpstr>計畫書撰寫(二)</vt:lpstr>
      <vt:lpstr>計畫書撰寫(三)</vt:lpstr>
      <vt:lpstr>計畫書撰寫(四) ：成效評估</vt:lpstr>
      <vt:lpstr>審查重點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科普活動的規畫與執行</dc:title>
  <dc:creator>hwang</dc:creator>
  <cp:lastModifiedBy>USER</cp:lastModifiedBy>
  <cp:revision>10</cp:revision>
  <dcterms:created xsi:type="dcterms:W3CDTF">2015-01-07T13:03:13Z</dcterms:created>
  <dcterms:modified xsi:type="dcterms:W3CDTF">2015-01-08T01:28:20Z</dcterms:modified>
</cp:coreProperties>
</file>