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03" r:id="rId3"/>
    <p:sldId id="307" r:id="rId4"/>
    <p:sldId id="308" r:id="rId5"/>
    <p:sldId id="286" r:id="rId6"/>
    <p:sldId id="309" r:id="rId7"/>
    <p:sldId id="288" r:id="rId8"/>
    <p:sldId id="289" r:id="rId9"/>
    <p:sldId id="290" r:id="rId10"/>
    <p:sldId id="291" r:id="rId11"/>
    <p:sldId id="292" r:id="rId12"/>
    <p:sldId id="294" r:id="rId13"/>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D5E"/>
    <a:srgbClr val="225686"/>
    <a:srgbClr val="1C2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6370" autoAdjust="0"/>
  </p:normalViewPr>
  <p:slideViewPr>
    <p:cSldViewPr snapToGrid="0">
      <p:cViewPr varScale="1">
        <p:scale>
          <a:sx n="110" d="100"/>
          <a:sy n="110" d="100"/>
        </p:scale>
        <p:origin x="468" y="132"/>
      </p:cViewPr>
      <p:guideLst>
        <p:guide orient="horz" pos="2160"/>
        <p:guide pos="3840"/>
      </p:guideLst>
    </p:cSldViewPr>
  </p:slideViewPr>
  <p:outlineViewPr>
    <p:cViewPr>
      <p:scale>
        <a:sx n="33" d="100"/>
        <a:sy n="33" d="100"/>
      </p:scale>
      <p:origin x="0" y="-207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r>
            <a:rPr lang="en-US" altLang="en-US" sz="1600" dirty="0"/>
            <a:t>Visit the NSTC website</a:t>
          </a:r>
        </a:p>
        <a:p>
          <a:r>
            <a:rPr lang="en-US" altLang="en-US" sz="1600" dirty="0"/>
            <a:t>and complete the application</a:t>
          </a:r>
          <a:endParaRPr lang="zh-TW" altLang="en-US" sz="1600" dirty="0"/>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lstStyle/>
        <a:p>
          <a:r>
            <a:rPr lang="en-US" altLang="en-US" sz="1600" dirty="0"/>
            <a:t>Fill out the academic ethics education </a:t>
          </a:r>
          <a:r>
            <a:rPr lang="en-US" altLang="en-US" sz="1600" b="0" dirty="0">
              <a:solidFill>
                <a:schemeClr val="bg1"/>
              </a:solidFill>
            </a:rPr>
            <a:t>program training</a:t>
          </a:r>
          <a:r>
            <a:rPr lang="en-US" altLang="en-US" sz="1600" dirty="0">
              <a:solidFill>
                <a:srgbClr val="FF0000"/>
              </a:solidFill>
            </a:rPr>
            <a:t> </a:t>
          </a:r>
          <a:r>
            <a:rPr lang="en-US" altLang="en-US" sz="1600" dirty="0"/>
            <a:t>checklist</a:t>
          </a:r>
          <a:endParaRPr lang="zh-TW" altLang="en-US" sz="1600" dirty="0"/>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8B9B474D-3133-45BA-88CE-AB6344373A2D}">
      <dgm:prSet custT="1"/>
      <dgm:spPr/>
      <dgm:t>
        <a:bodyPr/>
        <a:lstStyle/>
        <a:p>
          <a:r>
            <a:rPr lang="en-US" altLang="en-US" sz="1200" dirty="0"/>
            <a:t> Submit the checklist to the case officer of PI’s respective department, and inform the department online to confirm the case</a:t>
          </a:r>
          <a:endParaRPr lang="zh-TW" altLang="en-US" sz="1200" dirty="0"/>
        </a:p>
      </dgm:t>
    </dgm:pt>
    <dgm:pt modelId="{DB64DA39-CFBA-4D1D-AE77-2F345364041E}" type="parTrans" cxnId="{BDE373D1-61D2-4531-B63E-F11ADBC5555D}">
      <dgm:prSet/>
      <dgm:spPr/>
      <dgm:t>
        <a:bodyPr/>
        <a:lstStyle/>
        <a:p>
          <a:endParaRPr lang="zh-TW" altLang="en-US"/>
        </a:p>
      </dgm:t>
    </dgm:pt>
    <dgm:pt modelId="{22A11DE8-EB3F-49BC-B0B6-C2C414254F65}" type="sibTrans" cxnId="{BDE373D1-61D2-4531-B63E-F11ADBC5555D}">
      <dgm:prSet/>
      <dgm:spPr/>
      <dgm:t>
        <a:bodyPr/>
        <a:lstStyle/>
        <a:p>
          <a:endParaRPr lang="zh-TW" altLang="en-US"/>
        </a:p>
      </dgm:t>
    </dgm:pt>
    <dgm:pt modelId="{8ABAB40A-9F16-43FA-B4DD-10769300639D}">
      <dgm:prSet/>
      <dgm:spPr/>
      <dgm:t>
        <a:bodyPr/>
        <a:lstStyle/>
        <a:p>
          <a:r>
            <a:rPr lang="en-US" altLang="en-US" dirty="0"/>
            <a:t>The departments shall compile the applicant lists and checklists and submit them to ORD</a:t>
          </a:r>
          <a:endParaRPr lang="zh-TW" altLang="en-US" dirty="0"/>
        </a:p>
      </dgm:t>
    </dgm:pt>
    <dgm:pt modelId="{6BAF3389-86D3-4B84-8FA6-32B801D3D7DE}" type="parTrans" cxnId="{B0439EF1-C5D1-4ADD-A9F4-F274DF326617}">
      <dgm:prSet/>
      <dgm:spPr/>
      <dgm:t>
        <a:bodyPr/>
        <a:lstStyle/>
        <a:p>
          <a:endParaRPr lang="zh-TW" altLang="en-US"/>
        </a:p>
      </dgm:t>
    </dgm:pt>
    <dgm:pt modelId="{4D917AA9-93E7-4C45-B4B2-666A377A50CA}" type="sibTrans" cxnId="{B0439EF1-C5D1-4ADD-A9F4-F274DF326617}">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4">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4">
        <dgm:presLayoutVars>
          <dgm:chMax val="0"/>
          <dgm:chPref val="0"/>
          <dgm:bulletEnabled val="1"/>
        </dgm:presLayoutVars>
      </dgm:prSet>
      <dgm:spPr/>
    </dgm:pt>
    <dgm:pt modelId="{EC7A7D70-A3AF-4CE5-AD19-D648BB6B4CEB}" type="pres">
      <dgm:prSet presAssocID="{C55BEB23-E199-4BC9-AE3B-EAB9F0D5A1C2}" presName="parTxOnlySpace" presStyleCnt="0"/>
      <dgm:spPr/>
    </dgm:pt>
    <dgm:pt modelId="{EC5C5027-2E18-48FD-8208-18B46FBB2F37}" type="pres">
      <dgm:prSet presAssocID="{8B9B474D-3133-45BA-88CE-AB6344373A2D}" presName="parTxOnly" presStyleLbl="node1" presStyleIdx="2" presStyleCnt="4">
        <dgm:presLayoutVars>
          <dgm:chMax val="0"/>
          <dgm:chPref val="0"/>
          <dgm:bulletEnabled val="1"/>
        </dgm:presLayoutVars>
      </dgm:prSet>
      <dgm:spPr/>
    </dgm:pt>
    <dgm:pt modelId="{F455F6DD-D7CA-4F70-A747-BAC2D5C11409}" type="pres">
      <dgm:prSet presAssocID="{22A11DE8-EB3F-49BC-B0B6-C2C414254F65}" presName="parTxOnlySpace" presStyleCnt="0"/>
      <dgm:spPr/>
    </dgm:pt>
    <dgm:pt modelId="{EE0B6C65-01E5-4A77-8F32-6BA32F20B09F}" type="pres">
      <dgm:prSet presAssocID="{8ABAB40A-9F16-43FA-B4DD-10769300639D}" presName="parTxOnly" presStyleLbl="node1" presStyleIdx="3" presStyleCnt="4">
        <dgm:presLayoutVars>
          <dgm:chMax val="0"/>
          <dgm:chPref val="0"/>
          <dgm:bulletEnabled val="1"/>
        </dgm:presLayoutVars>
      </dgm:prSet>
      <dgm:spPr/>
    </dgm:pt>
  </dgm:ptLst>
  <dgm:cxnLst>
    <dgm:cxn modelId="{E4B83201-C7FF-4EFF-BC71-0B336E9EF06C}" type="presOf" srcId="{37201E13-085B-4109-A75B-A7790B97BFAA}" destId="{E2C3D6D7-E2DE-4A86-B193-D03B8478F98C}" srcOrd="0" destOrd="0" presId="urn:microsoft.com/office/officeart/2005/8/layout/chevron1"/>
    <dgm:cxn modelId="{3925E13E-FC1C-4AB9-81AB-3B4416FF7A37}" type="presOf" srcId="{8B9B474D-3133-45BA-88CE-AB6344373A2D}" destId="{EC5C5027-2E18-48FD-8208-18B46FBB2F37}" srcOrd="0" destOrd="0" presId="urn:microsoft.com/office/officeart/2005/8/layout/chevron1"/>
    <dgm:cxn modelId="{DAE4AE64-71A7-4184-8E02-6B890804698E}" type="presOf" srcId="{8ABAB40A-9F16-43FA-B4DD-10769300639D}" destId="{EE0B6C65-01E5-4A77-8F32-6BA32F20B09F}"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8F18FBA0-59BB-424F-8406-8E9C7D25D4A5}" type="presOf" srcId="{967E91BA-B459-41FF-856B-13933525E3CF}" destId="{18336059-5C84-4E38-B7ED-03142E1CB766}"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8DDA01CF-9A31-4821-918E-2586E8802BDF}" type="presOf" srcId="{94E604DD-DB19-4738-A3D9-55CA458726B7}" destId="{B0E062C6-8B3D-46DD-8753-F84E2339CF57}" srcOrd="0" destOrd="0" presId="urn:microsoft.com/office/officeart/2005/8/layout/chevron1"/>
    <dgm:cxn modelId="{BDE373D1-61D2-4531-B63E-F11ADBC5555D}" srcId="{37201E13-085B-4109-A75B-A7790B97BFAA}" destId="{8B9B474D-3133-45BA-88CE-AB6344373A2D}" srcOrd="2" destOrd="0" parTransId="{DB64DA39-CFBA-4D1D-AE77-2F345364041E}" sibTransId="{22A11DE8-EB3F-49BC-B0B6-C2C414254F65}"/>
    <dgm:cxn modelId="{B0439EF1-C5D1-4ADD-A9F4-F274DF326617}" srcId="{37201E13-085B-4109-A75B-A7790B97BFAA}" destId="{8ABAB40A-9F16-43FA-B4DD-10769300639D}" srcOrd="3" destOrd="0" parTransId="{6BAF3389-86D3-4B84-8FA6-32B801D3D7DE}" sibTransId="{4D917AA9-93E7-4C45-B4B2-666A377A50CA}"/>
    <dgm:cxn modelId="{D3462A87-D850-46CE-901D-7601705C63A5}" type="presParOf" srcId="{E2C3D6D7-E2DE-4A86-B193-D03B8478F98C}" destId="{18336059-5C84-4E38-B7ED-03142E1CB766}" srcOrd="0" destOrd="0" presId="urn:microsoft.com/office/officeart/2005/8/layout/chevron1"/>
    <dgm:cxn modelId="{B296A1F3-BBC8-483D-B2D9-AA98E960EA6D}" type="presParOf" srcId="{E2C3D6D7-E2DE-4A86-B193-D03B8478F98C}" destId="{E4CE34AB-91AC-4650-AAE7-BBD4B329A51E}" srcOrd="1" destOrd="0" presId="urn:microsoft.com/office/officeart/2005/8/layout/chevron1"/>
    <dgm:cxn modelId="{35F95E56-DAE0-490B-9A13-2B597E40B91D}" type="presParOf" srcId="{E2C3D6D7-E2DE-4A86-B193-D03B8478F98C}" destId="{B0E062C6-8B3D-46DD-8753-F84E2339CF57}" srcOrd="2" destOrd="0" presId="urn:microsoft.com/office/officeart/2005/8/layout/chevron1"/>
    <dgm:cxn modelId="{15D10349-C9C5-418D-BADC-7E3243FC5673}" type="presParOf" srcId="{E2C3D6D7-E2DE-4A86-B193-D03B8478F98C}" destId="{EC7A7D70-A3AF-4CE5-AD19-D648BB6B4CEB}" srcOrd="3" destOrd="0" presId="urn:microsoft.com/office/officeart/2005/8/layout/chevron1"/>
    <dgm:cxn modelId="{16A70CB6-D8F6-4FEF-BE28-6CCB40542D85}" type="presParOf" srcId="{E2C3D6D7-E2DE-4A86-B193-D03B8478F98C}" destId="{EC5C5027-2E18-48FD-8208-18B46FBB2F37}" srcOrd="4" destOrd="0" presId="urn:microsoft.com/office/officeart/2005/8/layout/chevron1"/>
    <dgm:cxn modelId="{75A66F8C-2CE8-44A0-99D9-B0DFC8D68F2F}" type="presParOf" srcId="{E2C3D6D7-E2DE-4A86-B193-D03B8478F98C}" destId="{F455F6DD-D7CA-4F70-A747-BAC2D5C11409}" srcOrd="5" destOrd="0" presId="urn:microsoft.com/office/officeart/2005/8/layout/chevron1"/>
    <dgm:cxn modelId="{E2977AC2-9141-481F-B74B-00CB45DF0118}" type="presParOf" srcId="{E2C3D6D7-E2DE-4A86-B193-D03B8478F98C}" destId="{EE0B6C65-01E5-4A77-8F32-6BA32F20B09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en-US" altLang="en-US" sz="2000" b="0" dirty="0">
              <a:latin typeface="+mn-lt"/>
              <a:ea typeface="微軟正黑體" pitchFamily="34" charset="-120"/>
            </a:rPr>
            <a:t>ORD-Compile the project documents and submit them to the NSTC</a:t>
          </a:r>
          <a:endParaRPr lang="zh-TW" altLang="en-US" sz="2000" b="0" dirty="0">
            <a:latin typeface="+mn-lt"/>
            <a:ea typeface="微軟正黑體" pitchFamily="34" charset="-120"/>
          </a:endParaRP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X="52706" custLinFactNeighborX="100000" custLinFactNeighborY="-99612">
        <dgm:presLayoutVars>
          <dgm:chMax val="0"/>
          <dgm:chPref val="0"/>
          <dgm:bulletEnabled val="1"/>
        </dgm:presLayoutVars>
      </dgm:prSet>
      <dgm:spPr/>
    </dgm:pt>
  </dgm:ptLst>
  <dgm:cxnLst>
    <dgm:cxn modelId="{C439DA0A-33E3-4FC4-A885-44D2D17D32EE}" type="presOf" srcId="{53B84B44-ED78-4C89-A078-865751CFB518}" destId="{4CBB98B9-3D4E-47AD-A723-2EEDB8C3DF72}" srcOrd="0" destOrd="0" presId="urn:microsoft.com/office/officeart/2005/8/layout/chevron1"/>
    <dgm:cxn modelId="{9B8D9539-BDCF-412B-BFAD-9636ED361D1E}" type="presOf" srcId="{AE9E9407-FE96-40CB-B5D0-466E15E200C5}" destId="{D51188E3-225D-40F8-94AD-1257F981DB28}"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6815F77F-C457-48EF-9046-B428DA3E1C5E}"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pPr>
            <a:lnSpc>
              <a:spcPts val="1800"/>
            </a:lnSpc>
          </a:pPr>
          <a:r>
            <a:rPr lang="en-US" altLang="en-US" sz="1600" b="1" dirty="0">
              <a:latin typeface="+mn-lt"/>
              <a:ea typeface="微軟正黑體" pitchFamily="34" charset="-120"/>
            </a:rPr>
            <a:t>All required documents should be prepared in accordance with the announcements of the soliciting units</a:t>
          </a:r>
          <a:endParaRPr lang="zh-TW" altLang="en-US" sz="1600" b="1" dirty="0">
            <a:latin typeface="+mn-lt"/>
            <a:ea typeface="微軟正黑體" pitchFamily="34" charset="-120"/>
          </a:endParaRP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ctr"/>
        <a:lstStyle/>
        <a:p>
          <a:r>
            <a:rPr lang="en-US" altLang="en-US" sz="1600" b="1" dirty="0">
              <a:latin typeface="+mn-lt"/>
              <a:ea typeface="微軟正黑體" pitchFamily="34" charset="-120"/>
            </a:rPr>
            <a:t>Submit all required documents </a:t>
          </a:r>
          <a:endParaRPr lang="zh-TW" altLang="en-US" sz="1600" b="1" dirty="0">
            <a:latin typeface="+mn-lt"/>
            <a:ea typeface="微軟正黑體" pitchFamily="34" charset="-120"/>
          </a:endParaRPr>
        </a:p>
        <a:p>
          <a:pPr>
            <a:lnSpc>
              <a:spcPts val="1800"/>
            </a:lnSpc>
          </a:pPr>
          <a:r>
            <a:rPr lang="en-US" altLang="en-US" sz="1600" b="1" dirty="0">
              <a:latin typeface="+mn-lt"/>
              <a:ea typeface="微軟正黑體" pitchFamily="34" charset="-120"/>
            </a:rPr>
            <a:t> by the announced deadlines</a:t>
          </a:r>
          <a:endParaRPr lang="zh-TW" altLang="en-US" sz="1600" b="1" dirty="0">
            <a:latin typeface="+mn-lt"/>
            <a:ea typeface="微軟正黑體" pitchFamily="34" charset="-120"/>
          </a:endParaRP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2"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2" custLinFactNeighborX="7343" custLinFactNeighborY="-34028">
        <dgm:presLayoutVars>
          <dgm:chMax val="0"/>
          <dgm:chPref val="0"/>
          <dgm:bulletEnabled val="1"/>
        </dgm:presLayoutVars>
      </dgm:prSet>
      <dgm:spPr/>
    </dgm:pt>
  </dgm:ptLst>
  <dgm:cxnLst>
    <dgm:cxn modelId="{9A9E602F-9E38-44F2-A0C3-3CD41581AE6E}" type="presOf" srcId="{94E604DD-DB19-4738-A3D9-55CA458726B7}" destId="{B0E062C6-8B3D-46DD-8753-F84E2339CF57}" srcOrd="0" destOrd="0" presId="urn:microsoft.com/office/officeart/2005/8/layout/chevron1"/>
    <dgm:cxn modelId="{BFC81344-C77F-4050-9F3B-FB0CC7D3E240}" type="presOf" srcId="{37201E13-085B-4109-A75B-A7790B97BFAA}" destId="{E2C3D6D7-E2DE-4A86-B193-D03B8478F98C}"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36C3C0A6-4CD0-4A60-8BB8-349FBF84D191}" srcId="{37201E13-085B-4109-A75B-A7790B97BFAA}" destId="{967E91BA-B459-41FF-856B-13933525E3CF}" srcOrd="0" destOrd="0" parTransId="{1B10F511-576E-43E2-AD06-B7C96AB78515}" sibTransId="{4837D66F-276A-489A-BFD7-3D6B0A309BD6}"/>
    <dgm:cxn modelId="{F9A292B0-C76E-457B-9CD4-97B707BCED9A}" type="presOf" srcId="{967E91BA-B459-41FF-856B-13933525E3CF}" destId="{18336059-5C84-4E38-B7ED-03142E1CB766}" srcOrd="0" destOrd="0" presId="urn:microsoft.com/office/officeart/2005/8/layout/chevron1"/>
    <dgm:cxn modelId="{5E60334A-D122-4C05-B488-749763792EEE}" type="presParOf" srcId="{E2C3D6D7-E2DE-4A86-B193-D03B8478F98C}" destId="{18336059-5C84-4E38-B7ED-03142E1CB766}" srcOrd="0" destOrd="0" presId="urn:microsoft.com/office/officeart/2005/8/layout/chevron1"/>
    <dgm:cxn modelId="{586A3F16-F3CC-48CA-ABB4-AF6A0BE44219}" type="presParOf" srcId="{E2C3D6D7-E2DE-4A86-B193-D03B8478F98C}" destId="{E4CE34AB-91AC-4650-AAE7-BBD4B329A51E}" srcOrd="1" destOrd="0" presId="urn:microsoft.com/office/officeart/2005/8/layout/chevron1"/>
    <dgm:cxn modelId="{48C5541F-7601-4F21-8744-D8A85A1F808E}" type="presParOf" srcId="{E2C3D6D7-E2DE-4A86-B193-D03B8478F98C}" destId="{B0E062C6-8B3D-46DD-8753-F84E2339CF57}"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en-US" altLang="en-US" sz="1400" b="1" dirty="0">
              <a:latin typeface="+mn-lt"/>
              <a:ea typeface="微軟正黑體" pitchFamily="34" charset="-120"/>
            </a:rPr>
            <a:t>The documents shall consolidated and delivered by the responsible units of the NTNU</a:t>
          </a:r>
          <a:endParaRPr lang="zh-TW" altLang="en-US" sz="1400" b="1" dirty="0">
            <a:latin typeface="+mn-lt"/>
            <a:ea typeface="微軟正黑體" pitchFamily="34" charset="-120"/>
          </a:endParaRP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NeighborX="14222" custLinFactNeighborY="1035">
        <dgm:presLayoutVars>
          <dgm:chMax val="0"/>
          <dgm:chPref val="0"/>
          <dgm:bulletEnabled val="1"/>
        </dgm:presLayoutVars>
      </dgm:prSet>
      <dgm:spPr/>
    </dgm:pt>
  </dgm:ptLst>
  <dgm:cxnLst>
    <dgm:cxn modelId="{255997AE-84EC-40E2-9FDA-1F1B0AC17461}" srcId="{AE9E9407-FE96-40CB-B5D0-466E15E200C5}" destId="{53B84B44-ED78-4C89-A078-865751CFB518}" srcOrd="0" destOrd="0" parTransId="{272BFD0C-D7E0-443A-8AFD-3668B566B647}" sibTransId="{3360EDC3-7E3B-40F8-8C03-7D08D67FA40B}"/>
    <dgm:cxn modelId="{70CE16BF-6B02-462A-AF77-D7D66CED870A}" type="presOf" srcId="{53B84B44-ED78-4C89-A078-865751CFB518}" destId="{4CBB98B9-3D4E-47AD-A723-2EEDB8C3DF72}" srcOrd="0" destOrd="0" presId="urn:microsoft.com/office/officeart/2005/8/layout/chevron1"/>
    <dgm:cxn modelId="{DA7B33EF-AB68-4F6F-9AD8-23ADEFEC81EF}" type="presOf" srcId="{AE9E9407-FE96-40CB-B5D0-466E15E200C5}" destId="{D51188E3-225D-40F8-94AD-1257F981DB28}" srcOrd="0" destOrd="0" presId="urn:microsoft.com/office/officeart/2005/8/layout/chevron1"/>
    <dgm:cxn modelId="{77BA2CF6-4958-4ABF-8887-DD037C11E201}"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pPr>
            <a:lnSpc>
              <a:spcPts val="1800"/>
            </a:lnSpc>
          </a:pPr>
          <a:r>
            <a:rPr lang="en-US" altLang="en-US" sz="1600" b="1" dirty="0">
              <a:latin typeface="+mn-lt"/>
              <a:ea typeface="微軟正黑體" pitchFamily="34" charset="-120"/>
            </a:rPr>
            <a:t>The implementation unit must prepare all application documents</a:t>
          </a:r>
          <a:endParaRPr lang="zh-TW" altLang="en-US" sz="1600" b="1" dirty="0">
            <a:latin typeface="+mn-lt"/>
            <a:ea typeface="微軟正黑體" pitchFamily="34" charset="-120"/>
          </a:endParaRP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ctr"/>
        <a:lstStyle/>
        <a:p>
          <a:pPr>
            <a:lnSpc>
              <a:spcPts val="1800"/>
            </a:lnSpc>
          </a:pPr>
          <a:r>
            <a:rPr lang="en-US" altLang="en-US" sz="1600" b="1" dirty="0">
              <a:latin typeface="+mn-lt"/>
              <a:ea typeface="微軟正黑體" pitchFamily="34" charset="-120"/>
            </a:rPr>
            <a:t>Apply to relevant NTNU processing units with an o</a:t>
          </a:r>
          <a:r>
            <a:rPr lang="en-US" altLang="zh-TW" sz="1600" b="1" dirty="0">
              <a:ea typeface="微軟正黑體" pitchFamily="34" charset="-120"/>
            </a:rPr>
            <a:t>fficial document</a:t>
          </a:r>
          <a:endParaRPr lang="zh-TW" altLang="en-US" sz="1600" b="1" dirty="0">
            <a:latin typeface="+mn-lt"/>
            <a:ea typeface="微軟正黑體" pitchFamily="34" charset="-120"/>
          </a:endParaRP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2"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2" custLinFactNeighborX="7343" custLinFactNeighborY="-34028">
        <dgm:presLayoutVars>
          <dgm:chMax val="0"/>
          <dgm:chPref val="0"/>
          <dgm:bulletEnabled val="1"/>
        </dgm:presLayoutVars>
      </dgm:prSet>
      <dgm:spPr/>
    </dgm:pt>
  </dgm:ptLst>
  <dgm:cxnLst>
    <dgm:cxn modelId="{8A542218-4707-49BC-A60D-2C29BD444254}" type="presOf" srcId="{37201E13-085B-4109-A75B-A7790B97BFAA}" destId="{E2C3D6D7-E2DE-4A86-B193-D03B8478F98C}"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F3BFFA83-C025-4675-B311-37610A4DF39F}" type="presOf" srcId="{967E91BA-B459-41FF-856B-13933525E3CF}" destId="{18336059-5C84-4E38-B7ED-03142E1CB766}"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A72EE1D4-132B-428E-BEA5-06613DB060E5}" type="presOf" srcId="{94E604DD-DB19-4738-A3D9-55CA458726B7}" destId="{B0E062C6-8B3D-46DD-8753-F84E2339CF57}" srcOrd="0" destOrd="0" presId="urn:microsoft.com/office/officeart/2005/8/layout/chevron1"/>
    <dgm:cxn modelId="{9EF04EC7-C488-445C-992B-3665E7724867}" type="presParOf" srcId="{E2C3D6D7-E2DE-4A86-B193-D03B8478F98C}" destId="{18336059-5C84-4E38-B7ED-03142E1CB766}" srcOrd="0" destOrd="0" presId="urn:microsoft.com/office/officeart/2005/8/layout/chevron1"/>
    <dgm:cxn modelId="{7056124E-861B-486E-9282-B8529A2510A9}" type="presParOf" srcId="{E2C3D6D7-E2DE-4A86-B193-D03B8478F98C}" destId="{E4CE34AB-91AC-4650-AAE7-BBD4B329A51E}" srcOrd="1" destOrd="0" presId="urn:microsoft.com/office/officeart/2005/8/layout/chevron1"/>
    <dgm:cxn modelId="{327998B1-8D6B-485C-9951-6570C5718595}" type="presParOf" srcId="{E2C3D6D7-E2DE-4A86-B193-D03B8478F98C}" destId="{B0E062C6-8B3D-46DD-8753-F84E2339CF57}"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en-US" altLang="en-US" sz="1800" b="1" dirty="0">
              <a:latin typeface="+mn-lt"/>
              <a:ea typeface="微軟正黑體" pitchFamily="34" charset="-120"/>
            </a:rPr>
            <a:t>Submit the project directly by </a:t>
          </a:r>
          <a:r>
            <a:rPr lang="en-US" altLang="zh-TW" sz="1800" b="1" dirty="0">
              <a:latin typeface="+mn-lt"/>
              <a:ea typeface="微軟正黑體" pitchFamily="34" charset="-120"/>
            </a:rPr>
            <a:t> document</a:t>
          </a:r>
          <a:r>
            <a:rPr lang="en-US" altLang="en-US" sz="1800" b="1" dirty="0">
              <a:latin typeface="+mn-lt"/>
              <a:ea typeface="微軟正黑體" pitchFamily="34" charset="-120"/>
            </a:rPr>
            <a:t> or bid</a:t>
          </a:r>
          <a:endParaRPr lang="zh-TW" altLang="en-US" sz="1800" b="1" dirty="0">
            <a:latin typeface="+mn-lt"/>
            <a:ea typeface="微軟正黑體" pitchFamily="34" charset="-120"/>
          </a:endParaRP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NeighborX="14222" custLinFactNeighborY="-641">
        <dgm:presLayoutVars>
          <dgm:chMax val="0"/>
          <dgm:chPref val="0"/>
          <dgm:bulletEnabled val="1"/>
        </dgm:presLayoutVars>
      </dgm:prSet>
      <dgm:spPr/>
    </dgm:pt>
  </dgm:ptLst>
  <dgm:cxnLst>
    <dgm:cxn modelId="{9EFF1591-36CB-458E-A00A-387FA3F888CE}" type="presOf" srcId="{53B84B44-ED78-4C89-A078-865751CFB518}" destId="{4CBB98B9-3D4E-47AD-A723-2EEDB8C3DF72}"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51731AD6-17AE-489F-98B7-FCAEFCA6831A}" type="presOf" srcId="{AE9E9407-FE96-40CB-B5D0-466E15E200C5}" destId="{D51188E3-225D-40F8-94AD-1257F981DB28}" srcOrd="0" destOrd="0" presId="urn:microsoft.com/office/officeart/2005/8/layout/chevron1"/>
    <dgm:cxn modelId="{2479B672-05E7-446A-9ED3-298F5C1ABA49}"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4801" y="64666"/>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Visit the NSTC website</a:t>
          </a:r>
        </a:p>
        <a:p>
          <a:pPr marL="0" lvl="0" indent="0" algn="ctr" defTabSz="711200">
            <a:lnSpc>
              <a:spcPct val="90000"/>
            </a:lnSpc>
            <a:spcBef>
              <a:spcPct val="0"/>
            </a:spcBef>
            <a:spcAft>
              <a:spcPct val="35000"/>
            </a:spcAft>
            <a:buNone/>
          </a:pPr>
          <a:r>
            <a:rPr lang="en-US" altLang="en-US" sz="1600" kern="1200" dirty="0"/>
            <a:t>and complete the application</a:t>
          </a:r>
          <a:endParaRPr lang="zh-TW" altLang="en-US" sz="1600" kern="1200" dirty="0"/>
        </a:p>
      </dsp:txBody>
      <dsp:txXfrm>
        <a:off x="563825" y="64666"/>
        <a:ext cx="1677071" cy="1118047"/>
      </dsp:txXfrm>
    </dsp:sp>
    <dsp:sp modelId="{B0E062C6-8B3D-46DD-8753-F84E2339CF57}">
      <dsp:nvSpPr>
        <dsp:cNvPr id="0" name=""/>
        <dsp:cNvSpPr/>
      </dsp:nvSpPr>
      <dsp:spPr>
        <a:xfrm>
          <a:off x="2520408" y="64666"/>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Fill out the academic ethics education </a:t>
          </a:r>
          <a:r>
            <a:rPr lang="en-US" altLang="en-US" sz="1600" b="0" kern="1200" dirty="0">
              <a:solidFill>
                <a:schemeClr val="bg1"/>
              </a:solidFill>
            </a:rPr>
            <a:t>program training</a:t>
          </a:r>
          <a:r>
            <a:rPr lang="en-US" altLang="en-US" sz="1600" kern="1200" dirty="0">
              <a:solidFill>
                <a:srgbClr val="FF0000"/>
              </a:solidFill>
            </a:rPr>
            <a:t> </a:t>
          </a:r>
          <a:r>
            <a:rPr lang="en-US" altLang="en-US" sz="1600" kern="1200" dirty="0"/>
            <a:t>checklist</a:t>
          </a:r>
          <a:endParaRPr lang="zh-TW" altLang="en-US" sz="1600" kern="1200" dirty="0"/>
        </a:p>
      </dsp:txBody>
      <dsp:txXfrm>
        <a:off x="3079432" y="64666"/>
        <a:ext cx="1677071" cy="1118047"/>
      </dsp:txXfrm>
    </dsp:sp>
    <dsp:sp modelId="{EC5C5027-2E18-48FD-8208-18B46FBB2F37}">
      <dsp:nvSpPr>
        <dsp:cNvPr id="0" name=""/>
        <dsp:cNvSpPr/>
      </dsp:nvSpPr>
      <dsp:spPr>
        <a:xfrm>
          <a:off x="5036015" y="64666"/>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en-US" sz="1200" kern="1200" dirty="0"/>
            <a:t> Submit the checklist to the case officer of PI’s respective department, and inform the department online to confirm the case</a:t>
          </a:r>
          <a:endParaRPr lang="zh-TW" altLang="en-US" sz="1200" kern="1200" dirty="0"/>
        </a:p>
      </dsp:txBody>
      <dsp:txXfrm>
        <a:off x="5595039" y="64666"/>
        <a:ext cx="1677071" cy="1118047"/>
      </dsp:txXfrm>
    </dsp:sp>
    <dsp:sp modelId="{EE0B6C65-01E5-4A77-8F32-6BA32F20B09F}">
      <dsp:nvSpPr>
        <dsp:cNvPr id="0" name=""/>
        <dsp:cNvSpPr/>
      </dsp:nvSpPr>
      <dsp:spPr>
        <a:xfrm>
          <a:off x="7551621" y="64666"/>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altLang="en-US" sz="1500" kern="1200" dirty="0"/>
            <a:t>The departments shall compile the applicant lists and checklists and submit them to ORD</a:t>
          </a:r>
          <a:endParaRPr lang="zh-TW" altLang="en-US" sz="1500" kern="1200" dirty="0"/>
        </a:p>
      </dsp:txBody>
      <dsp:txXfrm>
        <a:off x="8110645" y="64666"/>
        <a:ext cx="1677071" cy="1118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496199" y="0"/>
          <a:ext cx="3769148" cy="10503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000"/>
            </a:lnSpc>
            <a:spcBef>
              <a:spcPct val="0"/>
            </a:spcBef>
            <a:spcAft>
              <a:spcPct val="35000"/>
            </a:spcAft>
            <a:buNone/>
          </a:pPr>
          <a:r>
            <a:rPr lang="en-US" altLang="en-US" sz="2000" b="0" kern="1200" dirty="0">
              <a:latin typeface="+mn-lt"/>
              <a:ea typeface="微軟正黑體" pitchFamily="34" charset="-120"/>
            </a:rPr>
            <a:t>ORD-Compile the project documents and submit them to the NSTC</a:t>
          </a:r>
          <a:endParaRPr lang="zh-TW" altLang="en-US" sz="2000" b="0" kern="1200" dirty="0">
            <a:latin typeface="+mn-lt"/>
            <a:ea typeface="微軟正黑體" pitchFamily="34" charset="-120"/>
          </a:endParaRPr>
        </a:p>
      </dsp:txBody>
      <dsp:txXfrm>
        <a:off x="2021361" y="0"/>
        <a:ext cx="2718824" cy="1050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64476" y="0"/>
          <a:ext cx="3629869" cy="1100236"/>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ts val="1800"/>
            </a:lnSpc>
            <a:spcBef>
              <a:spcPct val="0"/>
            </a:spcBef>
            <a:spcAft>
              <a:spcPct val="35000"/>
            </a:spcAft>
            <a:buNone/>
          </a:pPr>
          <a:r>
            <a:rPr lang="en-US" altLang="en-US" sz="1600" b="1" kern="1200" dirty="0">
              <a:latin typeface="+mn-lt"/>
              <a:ea typeface="微軟正黑體" pitchFamily="34" charset="-120"/>
            </a:rPr>
            <a:t>All required documents should be prepared in accordance with the announcements of the soliciting units</a:t>
          </a:r>
          <a:endParaRPr lang="zh-TW" altLang="en-US" sz="1600" b="1" kern="1200" dirty="0">
            <a:latin typeface="+mn-lt"/>
            <a:ea typeface="微軟正黑體" pitchFamily="34" charset="-120"/>
          </a:endParaRPr>
        </a:p>
      </dsp:txBody>
      <dsp:txXfrm>
        <a:off x="714594" y="0"/>
        <a:ext cx="2529633" cy="1100236"/>
      </dsp:txXfrm>
    </dsp:sp>
    <dsp:sp modelId="{B0E062C6-8B3D-46DD-8753-F84E2339CF57}">
      <dsp:nvSpPr>
        <dsp:cNvPr id="0" name=""/>
        <dsp:cNvSpPr/>
      </dsp:nvSpPr>
      <dsp:spPr>
        <a:xfrm>
          <a:off x="3279027" y="0"/>
          <a:ext cx="3629869" cy="1100236"/>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spcBef>
              <a:spcPct val="0"/>
            </a:spcBef>
            <a:spcAft>
              <a:spcPct val="35000"/>
            </a:spcAft>
            <a:buNone/>
          </a:pPr>
          <a:r>
            <a:rPr lang="en-US" altLang="en-US" sz="1600" b="1" kern="1200" dirty="0">
              <a:latin typeface="+mn-lt"/>
              <a:ea typeface="微軟正黑體" pitchFamily="34" charset="-120"/>
            </a:rPr>
            <a:t>Submit all required documents </a:t>
          </a:r>
          <a:endParaRPr lang="zh-TW" altLang="en-US" sz="1600" b="1" kern="1200" dirty="0">
            <a:latin typeface="+mn-lt"/>
            <a:ea typeface="微軟正黑體" pitchFamily="34" charset="-120"/>
          </a:endParaRPr>
        </a:p>
        <a:p>
          <a:pPr marL="0" lvl="0" indent="0" algn="ctr" defTabSz="711200">
            <a:lnSpc>
              <a:spcPts val="1800"/>
            </a:lnSpc>
            <a:spcBef>
              <a:spcPct val="0"/>
            </a:spcBef>
            <a:spcAft>
              <a:spcPct val="35000"/>
            </a:spcAft>
            <a:buNone/>
          </a:pPr>
          <a:r>
            <a:rPr lang="en-US" altLang="en-US" sz="1600" b="1" kern="1200" dirty="0">
              <a:latin typeface="+mn-lt"/>
              <a:ea typeface="微軟正黑體" pitchFamily="34" charset="-120"/>
            </a:rPr>
            <a:t> by the announced deadlines</a:t>
          </a:r>
          <a:endParaRPr lang="zh-TW" altLang="en-US" sz="1600" b="1" kern="1200" dirty="0">
            <a:latin typeface="+mn-lt"/>
            <a:ea typeface="微軟正黑體" pitchFamily="34" charset="-120"/>
          </a:endParaRPr>
        </a:p>
      </dsp:txBody>
      <dsp:txXfrm>
        <a:off x="3829145" y="0"/>
        <a:ext cx="2529633" cy="11002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293764" y="0"/>
          <a:ext cx="3259184" cy="11016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ts val="2000"/>
            </a:lnSpc>
            <a:spcBef>
              <a:spcPct val="0"/>
            </a:spcBef>
            <a:spcAft>
              <a:spcPct val="35000"/>
            </a:spcAft>
            <a:buNone/>
          </a:pPr>
          <a:r>
            <a:rPr lang="en-US" altLang="en-US" sz="1400" b="1" kern="1200" dirty="0">
              <a:latin typeface="+mn-lt"/>
              <a:ea typeface="微軟正黑體" pitchFamily="34" charset="-120"/>
            </a:rPr>
            <a:t>The documents shall consolidated and delivered by the responsible units of the NTNU</a:t>
          </a:r>
          <a:endParaRPr lang="zh-TW" altLang="en-US" sz="1400" b="1" kern="1200" dirty="0">
            <a:latin typeface="+mn-lt"/>
            <a:ea typeface="微軟正黑體" pitchFamily="34" charset="-120"/>
          </a:endParaRPr>
        </a:p>
      </dsp:txBody>
      <dsp:txXfrm>
        <a:off x="1844564" y="0"/>
        <a:ext cx="2157584" cy="1101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64464" y="0"/>
          <a:ext cx="3629608" cy="1101600"/>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ts val="1800"/>
            </a:lnSpc>
            <a:spcBef>
              <a:spcPct val="0"/>
            </a:spcBef>
            <a:spcAft>
              <a:spcPct val="35000"/>
            </a:spcAft>
            <a:buNone/>
          </a:pPr>
          <a:r>
            <a:rPr lang="en-US" altLang="en-US" sz="1600" b="1" kern="1200" dirty="0">
              <a:latin typeface="+mn-lt"/>
              <a:ea typeface="微軟正黑體" pitchFamily="34" charset="-120"/>
            </a:rPr>
            <a:t>The implementation unit must prepare all application documents</a:t>
          </a:r>
          <a:endParaRPr lang="zh-TW" altLang="en-US" sz="1600" b="1" kern="1200" dirty="0">
            <a:latin typeface="+mn-lt"/>
            <a:ea typeface="微軟正黑體" pitchFamily="34" charset="-120"/>
          </a:endParaRPr>
        </a:p>
      </dsp:txBody>
      <dsp:txXfrm>
        <a:off x="715264" y="0"/>
        <a:ext cx="2528008" cy="1101600"/>
      </dsp:txXfrm>
    </dsp:sp>
    <dsp:sp modelId="{B0E062C6-8B3D-46DD-8753-F84E2339CF57}">
      <dsp:nvSpPr>
        <dsp:cNvPr id="0" name=""/>
        <dsp:cNvSpPr/>
      </dsp:nvSpPr>
      <dsp:spPr>
        <a:xfrm>
          <a:off x="3278791" y="0"/>
          <a:ext cx="3629608" cy="1101600"/>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ts val="1800"/>
            </a:lnSpc>
            <a:spcBef>
              <a:spcPct val="0"/>
            </a:spcBef>
            <a:spcAft>
              <a:spcPct val="35000"/>
            </a:spcAft>
            <a:buNone/>
          </a:pPr>
          <a:r>
            <a:rPr lang="en-US" altLang="en-US" sz="1600" b="1" kern="1200" dirty="0">
              <a:latin typeface="+mn-lt"/>
              <a:ea typeface="微軟正黑體" pitchFamily="34" charset="-120"/>
            </a:rPr>
            <a:t>Apply to relevant NTNU processing units with an o</a:t>
          </a:r>
          <a:r>
            <a:rPr lang="en-US" altLang="zh-TW" sz="1600" b="1" kern="1200" dirty="0">
              <a:ea typeface="微軟正黑體" pitchFamily="34" charset="-120"/>
            </a:rPr>
            <a:t>fficial document</a:t>
          </a:r>
          <a:endParaRPr lang="zh-TW" altLang="en-US" sz="1600" b="1" kern="1200" dirty="0">
            <a:latin typeface="+mn-lt"/>
            <a:ea typeface="微軟正黑體" pitchFamily="34" charset="-120"/>
          </a:endParaRPr>
        </a:p>
      </dsp:txBody>
      <dsp:txXfrm>
        <a:off x="3829591" y="0"/>
        <a:ext cx="2528008" cy="1101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291058" y="0"/>
          <a:ext cx="3252366" cy="11016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2000"/>
            </a:lnSpc>
            <a:spcBef>
              <a:spcPct val="0"/>
            </a:spcBef>
            <a:spcAft>
              <a:spcPct val="35000"/>
            </a:spcAft>
            <a:buNone/>
          </a:pPr>
          <a:r>
            <a:rPr lang="en-US" altLang="en-US" sz="1800" b="1" kern="1200" dirty="0">
              <a:latin typeface="+mn-lt"/>
              <a:ea typeface="微軟正黑體" pitchFamily="34" charset="-120"/>
            </a:rPr>
            <a:t>Submit the project directly by </a:t>
          </a:r>
          <a:r>
            <a:rPr lang="en-US" altLang="zh-TW" sz="1800" b="1" kern="1200" dirty="0">
              <a:latin typeface="+mn-lt"/>
              <a:ea typeface="微軟正黑體" pitchFamily="34" charset="-120"/>
            </a:rPr>
            <a:t> document</a:t>
          </a:r>
          <a:r>
            <a:rPr lang="en-US" altLang="en-US" sz="1800" b="1" kern="1200" dirty="0">
              <a:latin typeface="+mn-lt"/>
              <a:ea typeface="微軟正黑體" pitchFamily="34" charset="-120"/>
            </a:rPr>
            <a:t> or bid</a:t>
          </a:r>
          <a:endParaRPr lang="zh-TW" altLang="en-US" sz="1800" b="1" kern="1200" dirty="0">
            <a:latin typeface="+mn-lt"/>
            <a:ea typeface="微軟正黑體" pitchFamily="34" charset="-120"/>
          </a:endParaRPr>
        </a:p>
      </dsp:txBody>
      <dsp:txXfrm>
        <a:off x="1841858" y="0"/>
        <a:ext cx="2150766" cy="11016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36BEEE3-6C5C-4BB1-895C-10A2E1F8B66A}" type="datetimeFigureOut">
              <a:rPr lang="zh-TW" altLang="en-US" smtClean="0"/>
              <a:t>2025/7/22</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572C9DF-5AD7-4C3E-807B-031522DD792C}" type="slidenum">
              <a:rPr lang="zh-TW" altLang="en-US" smtClean="0"/>
              <a:t>‹#›</a:t>
            </a:fld>
            <a:endParaRPr lang="zh-TW" altLang="en-US"/>
          </a:p>
        </p:txBody>
      </p:sp>
    </p:spTree>
    <p:extLst>
      <p:ext uri="{BB962C8B-B14F-4D97-AF65-F5344CB8AC3E}">
        <p14:creationId xmlns:p14="http://schemas.microsoft.com/office/powerpoint/2010/main" val="169628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19" name="圖片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57" y="-52870"/>
            <a:ext cx="12316001" cy="6925383"/>
          </a:xfrm>
          <a:prstGeom prst="rect">
            <a:avLst/>
          </a:prstGeom>
        </p:spPr>
      </p:pic>
    </p:spTree>
    <p:extLst>
      <p:ext uri="{BB962C8B-B14F-4D97-AF65-F5344CB8AC3E}">
        <p14:creationId xmlns:p14="http://schemas.microsoft.com/office/powerpoint/2010/main" val="195125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424131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304902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4000" cy="1126524"/>
          </a:xfrm>
          <a:prstGeom prst="rect">
            <a:avLst/>
          </a:prstGeom>
        </p:spPr>
      </p:pic>
      <p:sp>
        <p:nvSpPr>
          <p:cNvPr id="2" name="標題 1"/>
          <p:cNvSpPr>
            <a:spLocks noGrp="1"/>
          </p:cNvSpPr>
          <p:nvPr>
            <p:ph type="title"/>
          </p:nvPr>
        </p:nvSpPr>
        <p:spPr>
          <a:xfrm>
            <a:off x="185737" y="-70945"/>
            <a:ext cx="6791325" cy="1325563"/>
          </a:xfrm>
        </p:spPr>
        <p:txBody>
          <a:bodyPr>
            <a:normAutofit/>
          </a:bodyPr>
          <a:lstStyle>
            <a:lvl1pPr>
              <a:defRPr sz="4000" b="1">
                <a:solidFill>
                  <a:schemeClr val="bg1">
                    <a:lumMod val="95000"/>
                  </a:schemeClr>
                </a:solidFill>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Tree>
    <p:extLst>
      <p:ext uri="{BB962C8B-B14F-4D97-AF65-F5344CB8AC3E}">
        <p14:creationId xmlns:p14="http://schemas.microsoft.com/office/powerpoint/2010/main" val="414255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71638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55338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26230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2068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5" name="圖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4" y="0"/>
            <a:ext cx="12196168" cy="6858000"/>
          </a:xfrm>
          <a:prstGeom prst="rect">
            <a:avLst/>
          </a:prstGeom>
        </p:spPr>
      </p:pic>
    </p:spTree>
    <p:extLst>
      <p:ext uri="{BB962C8B-B14F-4D97-AF65-F5344CB8AC3E}">
        <p14:creationId xmlns:p14="http://schemas.microsoft.com/office/powerpoint/2010/main" val="392836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3229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01787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61088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cad.ntnu.edu.tw/zh_tw/ord/1page50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cad.ntnu.edu.tw/en/drc/3reg/3reg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ethics.moe.edu.tw/" TargetMode="External"/><Relationship Id="rId2" Type="http://schemas.openxmlformats.org/officeDocument/2006/relationships/hyperlink" Target="https://arspb.nstc.gov.tw/NSCWeb/modules/WEB/NewRegister.do?action=step1&amp;LANG=eng" TargetMode="External"/><Relationship Id="rId1" Type="http://schemas.openxmlformats.org/officeDocument/2006/relationships/slideLayout" Target="../slideLayouts/slideLayout2.xml"/><Relationship Id="rId5" Type="http://schemas.openxmlformats.org/officeDocument/2006/relationships/hyperlink" Target="https://www.acad.ntnu.edu.tw/zh_tw/ord/1page301/1page301_1" TargetMode="External"/><Relationship Id="rId4" Type="http://schemas.openxmlformats.org/officeDocument/2006/relationships/hyperlink" Target="https://www.acad.ntnu.edu.tw/zh_tw/epap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hyperlink" Target="https://www.ga.ntnu.edu.tw/cas/index.aspx?page=form" TargetMode="External"/><Relationship Id="rId2" Type="http://schemas.openxmlformats.org/officeDocument/2006/relationships/hyperlink" Target="https://www.aa.ntnu.edu.tw/zh_tw/Registry/Application/filingcase" TargetMode="External"/><Relationship Id="rId1" Type="http://schemas.openxmlformats.org/officeDocument/2006/relationships/slideLayout" Target="../slideLayouts/slideLayout2.xml"/><Relationship Id="rId4" Type="http://schemas.openxmlformats.org/officeDocument/2006/relationships/hyperlink" Target="https://www.acad.ntnu.edu.tw/zh_tw/drc/3page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ctrTitle"/>
          </p:nvPr>
        </p:nvSpPr>
        <p:spPr>
          <a:xfrm>
            <a:off x="57150" y="2514600"/>
            <a:ext cx="7626350" cy="1760120"/>
          </a:xfrm>
        </p:spPr>
        <p:txBody>
          <a:bodyPr>
            <a:normAutofit fontScale="90000"/>
          </a:bodyPr>
          <a:lstStyle/>
          <a:p>
            <a:pPr algn="l"/>
            <a:r>
              <a:rPr lang="en-US" altLang="zh-TW" sz="4800" b="1" dirty="0">
                <a:solidFill>
                  <a:schemeClr val="bg1"/>
                </a:solidFill>
                <a:latin typeface="微軟正黑體" panose="020B0604030504040204" pitchFamily="34" charset="-120"/>
                <a:ea typeface="微軟正黑體" panose="020B0604030504040204" pitchFamily="34" charset="-120"/>
              </a:rPr>
              <a:t>Office of Research </a:t>
            </a:r>
            <a:br>
              <a:rPr lang="en-US" altLang="zh-TW" sz="4800" b="1" dirty="0">
                <a:solidFill>
                  <a:schemeClr val="bg1"/>
                </a:solidFill>
                <a:latin typeface="微軟正黑體" panose="020B0604030504040204" pitchFamily="34" charset="-120"/>
                <a:ea typeface="微軟正黑體" panose="020B0604030504040204" pitchFamily="34" charset="-120"/>
              </a:rPr>
            </a:br>
            <a:r>
              <a:rPr lang="en-US" altLang="zh-TW" sz="4800" b="1" dirty="0">
                <a:solidFill>
                  <a:schemeClr val="bg1"/>
                </a:solidFill>
                <a:latin typeface="微軟正黑體" panose="020B0604030504040204" pitchFamily="34" charset="-120"/>
                <a:ea typeface="微軟正黑體" panose="020B0604030504040204" pitchFamily="34" charset="-120"/>
              </a:rPr>
              <a:t>and Development</a:t>
            </a:r>
            <a:br>
              <a:rPr lang="en-US" altLang="zh-TW" sz="4800" b="1" dirty="0">
                <a:solidFill>
                  <a:schemeClr val="bg1"/>
                </a:solidFill>
                <a:latin typeface="微軟正黑體" panose="020B0604030504040204" pitchFamily="34" charset="-120"/>
                <a:ea typeface="微軟正黑體" panose="020B0604030504040204" pitchFamily="34" charset="-120"/>
              </a:rPr>
            </a:br>
            <a:r>
              <a:rPr lang="en-US" altLang="zh-TW" sz="4800" b="1" dirty="0">
                <a:solidFill>
                  <a:schemeClr val="bg1"/>
                </a:solidFill>
                <a:latin typeface="微軟正黑體" panose="020B0604030504040204" pitchFamily="34" charset="-120"/>
                <a:ea typeface="微軟正黑體" panose="020B0604030504040204" pitchFamily="34" charset="-120"/>
              </a:rPr>
              <a:t>(ORD)</a:t>
            </a:r>
            <a:endParaRPr lang="zh-TW" altLang="en-US" sz="4800" b="1" dirty="0">
              <a:solidFill>
                <a:schemeClr val="bg1"/>
              </a:solidFill>
              <a:latin typeface="微軟正黑體" panose="020B0604030504040204" pitchFamily="34" charset="-120"/>
              <a:ea typeface="微軟正黑體" panose="020B0604030504040204" pitchFamily="34" charset="-120"/>
            </a:endParaRPr>
          </a:p>
        </p:txBody>
      </p:sp>
      <p:sp>
        <p:nvSpPr>
          <p:cNvPr id="6" name="副標題 1"/>
          <p:cNvSpPr>
            <a:spLocks noGrp="1"/>
          </p:cNvSpPr>
          <p:nvPr>
            <p:ph type="subTitle" idx="1"/>
          </p:nvPr>
        </p:nvSpPr>
        <p:spPr>
          <a:xfrm>
            <a:off x="90851" y="4455695"/>
            <a:ext cx="2280874" cy="783055"/>
          </a:xfrm>
        </p:spPr>
        <p:txBody>
          <a:bodyPr>
            <a:normAutofit/>
          </a:bodyPr>
          <a:lstStyle/>
          <a:p>
            <a:pPr algn="l"/>
            <a:r>
              <a:rPr lang="en-US" altLang="zh-TW"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Aug./2025</a:t>
            </a:r>
            <a:endParaRPr lang="zh-TW" altLang="en-US" sz="1800" dirty="0">
              <a:ln w="12700">
                <a:no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765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Intramural subsidies and awards(2/4)</a:t>
            </a:r>
            <a:endParaRPr lang="zh-TW" altLang="en-US" dirty="0"/>
          </a:p>
        </p:txBody>
      </p:sp>
      <p:sp>
        <p:nvSpPr>
          <p:cNvPr id="14" name="橢圓 13"/>
          <p:cNvSpPr/>
          <p:nvPr/>
        </p:nvSpPr>
        <p:spPr>
          <a:xfrm>
            <a:off x="153043" y="2884511"/>
            <a:ext cx="2160000" cy="1728275"/>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rmAutofit/>
          </a:bodyPr>
          <a:lstStyle/>
          <a:p>
            <a:pPr algn="ctr">
              <a:spcAft>
                <a:spcPts val="0"/>
              </a:spcAft>
            </a:pPr>
            <a:r>
              <a:rPr lang="en-US" altLang="zh-TW" sz="2400" b="1" kern="100" dirty="0">
                <a:ea typeface="微軟正黑體"/>
                <a:cs typeface="Times New Roman"/>
              </a:rPr>
              <a:t>Fixed schedules</a:t>
            </a:r>
            <a:endParaRPr lang="zh-TW" sz="2400" b="1" kern="100" dirty="0">
              <a:effectLst/>
              <a:ea typeface="新細明體"/>
              <a:cs typeface="Times New Roman"/>
            </a:endParaRPr>
          </a:p>
        </p:txBody>
      </p:sp>
      <p:sp>
        <p:nvSpPr>
          <p:cNvPr id="7" name="向右箭號 6"/>
          <p:cNvSpPr/>
          <p:nvPr/>
        </p:nvSpPr>
        <p:spPr>
          <a:xfrm>
            <a:off x="2397207" y="2178978"/>
            <a:ext cx="2160000" cy="1080000"/>
          </a:xfrm>
          <a:prstGeom prst="rightArrow">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b="1" dirty="0">
                <a:ea typeface="微軟正黑體" pitchFamily="34" charset="-120"/>
              </a:rPr>
              <a:t>March and September</a:t>
            </a:r>
          </a:p>
        </p:txBody>
      </p:sp>
      <p:sp>
        <p:nvSpPr>
          <p:cNvPr id="9" name="矩形 8"/>
          <p:cNvSpPr/>
          <p:nvPr/>
        </p:nvSpPr>
        <p:spPr>
          <a:xfrm>
            <a:off x="4690524" y="1956793"/>
            <a:ext cx="7044275" cy="1728275"/>
          </a:xfrm>
          <a:prstGeom prst="rect">
            <a:avLst/>
          </a:prstGeom>
        </p:spPr>
        <p:txBody>
          <a:bodyPr wrap="square">
            <a:normAutofit/>
          </a:bodyPr>
          <a:lstStyle/>
          <a:p>
            <a:pPr>
              <a:lnSpc>
                <a:spcPct val="100000"/>
              </a:lnSpc>
              <a:spcAft>
                <a:spcPts val="0"/>
              </a:spcAft>
            </a:pPr>
            <a:r>
              <a:rPr lang="en-US" altLang="zh-TW" sz="1900" kern="100" dirty="0">
                <a:ea typeface="微軟正黑體" pitchFamily="34" charset="-120"/>
              </a:rPr>
              <a:t>Subsidy for research project for new faculty members</a:t>
            </a:r>
          </a:p>
          <a:p>
            <a:pPr>
              <a:lnSpc>
                <a:spcPct val="100000"/>
              </a:lnSpc>
              <a:spcAft>
                <a:spcPts val="0"/>
              </a:spcAft>
            </a:pPr>
            <a:r>
              <a:rPr lang="en-US" altLang="zh-TW" sz="1900" kern="100" dirty="0">
                <a:ea typeface="微軟正黑體" pitchFamily="34" charset="-120"/>
                <a:cs typeface="Times New Roman"/>
              </a:rPr>
              <a:t>Subsidy for promoting art performances or exhibitions</a:t>
            </a:r>
          </a:p>
          <a:p>
            <a:pPr>
              <a:lnSpc>
                <a:spcPct val="100000"/>
              </a:lnSpc>
              <a:spcAft>
                <a:spcPts val="0"/>
              </a:spcAft>
            </a:pPr>
            <a:r>
              <a:rPr lang="en-US" altLang="zh-TW" sz="1900" kern="100" dirty="0">
                <a:ea typeface="微軟正黑體" pitchFamily="34" charset="-120"/>
                <a:cs typeface="Times New Roman"/>
              </a:rPr>
              <a:t>Subsidy for hosting international conferences domestically</a:t>
            </a:r>
          </a:p>
          <a:p>
            <a:r>
              <a:rPr lang="en-US" altLang="zh-TW" sz="1900" kern="100" dirty="0">
                <a:ea typeface="微軟正黑體" pitchFamily="34" charset="-120"/>
              </a:rPr>
              <a:t>Subsidy for international collaboration research projects</a:t>
            </a:r>
          </a:p>
          <a:p>
            <a:r>
              <a:rPr lang="en-US" altLang="zh-TW" kern="100" dirty="0">
                <a:ea typeface="微軟正黑體" pitchFamily="34" charset="-120"/>
              </a:rPr>
              <a:t>Subsidy to Short-Term Abroad Research Project of </a:t>
            </a:r>
            <a:r>
              <a:rPr lang="en-US" altLang="zh-TW" u="sng" kern="100" dirty="0">
                <a:ea typeface="微軟正黑體" pitchFamily="34" charset="-120"/>
              </a:rPr>
              <a:t>Assistant Professors</a:t>
            </a:r>
            <a:endParaRPr lang="en-US" altLang="zh-TW" sz="2000" kern="100" dirty="0">
              <a:ea typeface="微軟正黑體" pitchFamily="34" charset="-120"/>
              <a:cs typeface="Times New Roman"/>
            </a:endParaRPr>
          </a:p>
          <a:p>
            <a:pPr>
              <a:lnSpc>
                <a:spcPct val="100000"/>
              </a:lnSpc>
              <a:spcAft>
                <a:spcPts val="0"/>
              </a:spcAft>
            </a:pPr>
            <a:endParaRPr lang="zh-TW" altLang="zh-TW" sz="2000" kern="100" dirty="0">
              <a:ea typeface="微軟正黑體" pitchFamily="34" charset="-120"/>
              <a:cs typeface="Times New Roman"/>
            </a:endParaRPr>
          </a:p>
        </p:txBody>
      </p:sp>
      <p:sp>
        <p:nvSpPr>
          <p:cNvPr id="29" name="矩形 28"/>
          <p:cNvSpPr/>
          <p:nvPr/>
        </p:nvSpPr>
        <p:spPr>
          <a:xfrm>
            <a:off x="4877936" y="4765756"/>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32" name="向右箭號 31"/>
          <p:cNvSpPr/>
          <p:nvPr/>
        </p:nvSpPr>
        <p:spPr>
          <a:xfrm>
            <a:off x="2397207" y="3809327"/>
            <a:ext cx="2160000" cy="1080000"/>
          </a:xfrm>
          <a:prstGeom prst="rightArrow">
            <a:avLst>
              <a:gd name="adj1" fmla="val 50000"/>
              <a:gd name="adj2" fmla="val 5343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b="1" dirty="0">
                <a:ea typeface="微軟正黑體" pitchFamily="34" charset="-120"/>
              </a:rPr>
              <a:t>October</a:t>
            </a:r>
          </a:p>
        </p:txBody>
      </p:sp>
      <p:sp>
        <p:nvSpPr>
          <p:cNvPr id="33" name="矩形 32"/>
          <p:cNvSpPr/>
          <p:nvPr/>
        </p:nvSpPr>
        <p:spPr>
          <a:xfrm>
            <a:off x="4690525" y="3797557"/>
            <a:ext cx="7263350" cy="1354217"/>
          </a:xfrm>
          <a:prstGeom prst="rect">
            <a:avLst/>
          </a:prstGeom>
        </p:spPr>
        <p:txBody>
          <a:bodyPr wrap="square">
            <a:spAutoFit/>
          </a:bodyPr>
          <a:lstStyle/>
          <a:p>
            <a:r>
              <a:rPr lang="en-US" altLang="zh-TW" kern="100" dirty="0">
                <a:ea typeface="微軟正黑體" pitchFamily="34" charset="-120"/>
              </a:rPr>
              <a:t>Academic Paper and Book Rewards</a:t>
            </a:r>
          </a:p>
          <a:p>
            <a:r>
              <a:rPr lang="en-US" altLang="zh-TW" kern="100" dirty="0">
                <a:ea typeface="微軟正黑體" pitchFamily="34" charset="-120"/>
              </a:rPr>
              <a:t> </a:t>
            </a:r>
            <a:r>
              <a:rPr lang="en-US" altLang="zh-TW" sz="1600" kern="100" dirty="0">
                <a:ea typeface="微軟正黑體" pitchFamily="34" charset="-120"/>
              </a:rPr>
              <a:t>(applications accepted in October of each year for academic papers and books published in the </a:t>
            </a:r>
            <a:r>
              <a:rPr lang="en-US" altLang="zh-TW" sz="1600" dirty="0"/>
              <a:t>previous</a:t>
            </a:r>
            <a:r>
              <a:rPr lang="en-US" altLang="zh-TW" sz="1600" kern="100" dirty="0">
                <a:ea typeface="微軟正黑體" pitchFamily="34" charset="-120"/>
              </a:rPr>
              <a:t> year)</a:t>
            </a:r>
          </a:p>
          <a:p>
            <a:r>
              <a:rPr lang="en-US" altLang="zh-TW" sz="1400" b="1" kern="100" dirty="0">
                <a:solidFill>
                  <a:schemeClr val="accent2">
                    <a:lumMod val="75000"/>
                  </a:schemeClr>
                </a:solidFill>
                <a:ea typeface="微軟正黑體" pitchFamily="34" charset="-120"/>
              </a:rPr>
              <a:t>Applicants for book rewards must first complete the review process; the review process requires approximately 3 months; please complete the process in advance</a:t>
            </a:r>
          </a:p>
        </p:txBody>
      </p:sp>
      <p:sp>
        <p:nvSpPr>
          <p:cNvPr id="17" name="矩形 16"/>
          <p:cNvSpPr/>
          <p:nvPr/>
        </p:nvSpPr>
        <p:spPr>
          <a:xfrm>
            <a:off x="4690524" y="5313690"/>
            <a:ext cx="7177590" cy="987595"/>
          </a:xfrm>
          <a:prstGeom prst="rect">
            <a:avLst/>
          </a:prstGeom>
        </p:spPr>
        <p:txBody>
          <a:bodyPr>
            <a:noAutofit/>
          </a:bodyPr>
          <a:lstStyle/>
          <a:p>
            <a:pPr marL="0" lvl="1"/>
            <a:r>
              <a:rPr lang="en-US" altLang="zh-TW" dirty="0">
                <a:solidFill>
                  <a:schemeClr val="accent5">
                    <a:lumMod val="25000"/>
                  </a:schemeClr>
                </a:solidFill>
                <a:ea typeface="微軟正黑體" pitchFamily="34" charset="-120"/>
              </a:rPr>
              <a:t>Innovation-Oriented Trilateral Proposal for Young scholars of National Taiwan University System</a:t>
            </a:r>
          </a:p>
          <a:p>
            <a:pPr marL="0" lvl="1"/>
            <a:r>
              <a:rPr lang="en-US" altLang="zh-TW" sz="1400" kern="100" dirty="0">
                <a:ea typeface="微軟正黑體" pitchFamily="34" charset="-120"/>
              </a:rPr>
              <a:t>(Applications are accepted in accordance with the dates announced by ORD each year)</a:t>
            </a:r>
            <a:endParaRPr lang="zh-TW" altLang="en-US" sz="1400" kern="100" dirty="0">
              <a:ea typeface="微軟正黑體" pitchFamily="34" charset="-120"/>
            </a:endParaRPr>
          </a:p>
        </p:txBody>
      </p:sp>
      <p:sp>
        <p:nvSpPr>
          <p:cNvPr id="36" name="向右箭號 35"/>
          <p:cNvSpPr/>
          <p:nvPr/>
        </p:nvSpPr>
        <p:spPr>
          <a:xfrm>
            <a:off x="2397209" y="5229991"/>
            <a:ext cx="2160000" cy="1080000"/>
          </a:xfrm>
          <a:prstGeom prst="rightArrow">
            <a:avLst>
              <a:gd name="adj1" fmla="val 50000"/>
              <a:gd name="adj2" fmla="val 5343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normAutofit fontScale="92500" lnSpcReduction="20000"/>
          </a:bodyPr>
          <a:lstStyle/>
          <a:p>
            <a:r>
              <a:rPr lang="en-US" altLang="zh-TW" b="1" dirty="0">
                <a:ea typeface="微軟正黑體" pitchFamily="34" charset="-120"/>
              </a:rPr>
              <a:t>Annual announcements</a:t>
            </a:r>
          </a:p>
        </p:txBody>
      </p:sp>
      <p:sp>
        <p:nvSpPr>
          <p:cNvPr id="18" name="六角星形 17"/>
          <p:cNvSpPr/>
          <p:nvPr/>
        </p:nvSpPr>
        <p:spPr>
          <a:xfrm>
            <a:off x="10239375" y="1786833"/>
            <a:ext cx="781050" cy="655598"/>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TW" sz="1600" b="1" dirty="0">
                <a:solidFill>
                  <a:srgbClr val="C00000"/>
                </a:solidFill>
                <a:latin typeface="微軟正黑體" pitchFamily="34" charset="-120"/>
                <a:ea typeface="微軟正黑體" pitchFamily="34" charset="-120"/>
              </a:rPr>
              <a:t>New faculty </a:t>
            </a:r>
            <a:endParaRPr lang="zh-TW" altLang="en-US" sz="1600" b="1" dirty="0">
              <a:solidFill>
                <a:srgbClr val="C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3764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mn-lt"/>
              </a:rPr>
              <a:t>Intramural subsidies and awards(3/4)</a:t>
            </a:r>
            <a:endParaRPr lang="zh-TW" altLang="en-US" dirty="0">
              <a:latin typeface="+mn-lt"/>
            </a:endParaRPr>
          </a:p>
        </p:txBody>
      </p:sp>
      <p:sp>
        <p:nvSpPr>
          <p:cNvPr id="14" name="橢圓 13"/>
          <p:cNvSpPr/>
          <p:nvPr/>
        </p:nvSpPr>
        <p:spPr>
          <a:xfrm>
            <a:off x="185737" y="2812869"/>
            <a:ext cx="2169156" cy="1715588"/>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rmAutofit/>
          </a:bodyPr>
          <a:lstStyle/>
          <a:p>
            <a:pPr algn="ctr">
              <a:spcAft>
                <a:spcPts val="0"/>
              </a:spcAft>
            </a:pPr>
            <a:r>
              <a:rPr lang="en-US" altLang="zh-TW" sz="2000" b="1" kern="100" dirty="0">
                <a:ea typeface="微軟正黑體"/>
                <a:cs typeface="Times New Roman"/>
              </a:rPr>
              <a:t>Research Consultation</a:t>
            </a:r>
            <a:endParaRPr lang="en-US" altLang="zh-TW" sz="2000" b="1" kern="100" dirty="0">
              <a:effectLst/>
              <a:ea typeface="微軟正黑體"/>
              <a:cs typeface="Times New Roman"/>
            </a:endParaRPr>
          </a:p>
        </p:txBody>
      </p:sp>
      <p:sp>
        <p:nvSpPr>
          <p:cNvPr id="21" name="矩形 20"/>
          <p:cNvSpPr/>
          <p:nvPr/>
        </p:nvSpPr>
        <p:spPr>
          <a:xfrm>
            <a:off x="4725536" y="3282963"/>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29" name="矩形 28"/>
          <p:cNvSpPr/>
          <p:nvPr/>
        </p:nvSpPr>
        <p:spPr>
          <a:xfrm>
            <a:off x="4536391" y="4689243"/>
            <a:ext cx="7548587" cy="844782"/>
          </a:xfrm>
          <a:prstGeom prst="rect">
            <a:avLst/>
          </a:prstGeom>
        </p:spPr>
        <p:txBody>
          <a:bodyPr wrap="square">
            <a:normAutofit fontScale="92500" lnSpcReduction="20000"/>
          </a:bodyPr>
          <a:lstStyle/>
          <a:p>
            <a:pPr>
              <a:lnSpc>
                <a:spcPct val="100000"/>
              </a:lnSpc>
              <a:spcAft>
                <a:spcPts val="0"/>
              </a:spcAft>
            </a:pPr>
            <a:r>
              <a:rPr lang="en-US" altLang="zh-TW" sz="2000" kern="100" dirty="0">
                <a:ea typeface="微軟正黑體" pitchFamily="34" charset="-120"/>
                <a:cs typeface="Times New Roman"/>
              </a:rPr>
              <a:t>New faculty members are required to apply for research consultation at least once within one year after the start of their employment. It shall be listed as a reference in the new faculty member evaluation.</a:t>
            </a:r>
          </a:p>
        </p:txBody>
      </p:sp>
      <p:sp>
        <p:nvSpPr>
          <p:cNvPr id="3" name="圓角矩形 2"/>
          <p:cNvSpPr/>
          <p:nvPr/>
        </p:nvSpPr>
        <p:spPr>
          <a:xfrm>
            <a:off x="2458995" y="1359394"/>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b="1" dirty="0">
                <a:solidFill>
                  <a:schemeClr val="tx1"/>
                </a:solidFill>
                <a:ea typeface="微軟正黑體" pitchFamily="34" charset="-120"/>
              </a:rPr>
              <a:t>Regulation</a:t>
            </a:r>
            <a:endParaRPr lang="zh-TW" altLang="en-US" b="1" dirty="0">
              <a:solidFill>
                <a:schemeClr val="tx1"/>
              </a:solidFill>
              <a:ea typeface="微軟正黑體" pitchFamily="34" charset="-120"/>
            </a:endParaRPr>
          </a:p>
        </p:txBody>
      </p:sp>
      <p:sp>
        <p:nvSpPr>
          <p:cNvPr id="15" name="圓角矩形 14"/>
          <p:cNvSpPr/>
          <p:nvPr/>
        </p:nvSpPr>
        <p:spPr>
          <a:xfrm>
            <a:off x="2458995" y="2353537"/>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altLang="zh-TW" b="1" dirty="0">
                <a:solidFill>
                  <a:schemeClr val="tx1"/>
                </a:solidFill>
                <a:ea typeface="微軟正黑體" pitchFamily="34" charset="-120"/>
              </a:rPr>
              <a:t>Goal</a:t>
            </a:r>
          </a:p>
        </p:txBody>
      </p:sp>
      <p:sp>
        <p:nvSpPr>
          <p:cNvPr id="4" name="矩形 3"/>
          <p:cNvSpPr/>
          <p:nvPr/>
        </p:nvSpPr>
        <p:spPr>
          <a:xfrm>
            <a:off x="4530250" y="1359394"/>
            <a:ext cx="7255558" cy="707886"/>
          </a:xfrm>
          <a:prstGeom prst="rect">
            <a:avLst/>
          </a:prstGeom>
        </p:spPr>
        <p:txBody>
          <a:bodyPr wrap="square">
            <a:normAutofit/>
          </a:bodyPr>
          <a:lstStyle/>
          <a:p>
            <a:r>
              <a:rPr lang="en-US" altLang="zh-TW" sz="2000" dirty="0">
                <a:ea typeface="微軟正黑體" pitchFamily="34" charset="-120"/>
              </a:rPr>
              <a:t>National Taiwan Normal University Implementation Guidelines for Assistance in Research and Consultation of Outstanding Professors</a:t>
            </a:r>
            <a:endParaRPr lang="zh-TW" altLang="en-US" sz="2000" dirty="0">
              <a:ea typeface="微軟正黑體" pitchFamily="34" charset="-120"/>
            </a:endParaRPr>
          </a:p>
        </p:txBody>
      </p:sp>
      <p:sp>
        <p:nvSpPr>
          <p:cNvPr id="5" name="矩形 4"/>
          <p:cNvSpPr/>
          <p:nvPr/>
        </p:nvSpPr>
        <p:spPr>
          <a:xfrm>
            <a:off x="4497779" y="3110942"/>
            <a:ext cx="7587200" cy="1267372"/>
          </a:xfrm>
          <a:prstGeom prst="rect">
            <a:avLst/>
          </a:prstGeom>
        </p:spPr>
        <p:txBody>
          <a:bodyPr>
            <a:normAutofit lnSpcReduction="10000"/>
          </a:bodyPr>
          <a:lstStyle/>
          <a:p>
            <a:pPr marL="0" lvl="1"/>
            <a:r>
              <a:rPr lang="en-US" altLang="zh-TW" sz="2000" dirty="0">
                <a:ea typeface="微軟正黑體" pitchFamily="34" charset="-120"/>
              </a:rPr>
              <a:t>Complete the research consultation request form and submit it to the contact in the consultation division of each academic department to assist in providing consultation to faculty members in similar fields of research. Independently seeking out consultant is also viable.</a:t>
            </a:r>
          </a:p>
        </p:txBody>
      </p:sp>
      <p:sp>
        <p:nvSpPr>
          <p:cNvPr id="20" name="矩形 19"/>
          <p:cNvSpPr/>
          <p:nvPr/>
        </p:nvSpPr>
        <p:spPr>
          <a:xfrm>
            <a:off x="4530250" y="2479138"/>
            <a:ext cx="7522258" cy="396798"/>
          </a:xfrm>
          <a:prstGeom prst="rect">
            <a:avLst/>
          </a:prstGeom>
        </p:spPr>
        <p:txBody>
          <a:bodyPr wrap="square">
            <a:normAutofit/>
          </a:bodyPr>
          <a:lstStyle/>
          <a:p>
            <a:r>
              <a:rPr lang="en-US" altLang="zh-TW" dirty="0">
                <a:ea typeface="微軟正黑體" pitchFamily="34" charset="-120"/>
              </a:rPr>
              <a:t>To provide consultation to faculty members in writing NSTC projects</a:t>
            </a:r>
            <a:endParaRPr lang="zh-TW" altLang="en-US" dirty="0">
              <a:ea typeface="微軟正黑體" pitchFamily="34" charset="-120"/>
            </a:endParaRPr>
          </a:p>
        </p:txBody>
      </p:sp>
      <p:sp>
        <p:nvSpPr>
          <p:cNvPr id="22" name="圓角矩形 21"/>
          <p:cNvSpPr/>
          <p:nvPr/>
        </p:nvSpPr>
        <p:spPr>
          <a:xfrm>
            <a:off x="2458995" y="3420628"/>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altLang="zh-TW" sz="1600" b="1" dirty="0">
                <a:solidFill>
                  <a:schemeClr val="tx1"/>
                </a:solidFill>
              </a:rPr>
              <a:t>Implementation</a:t>
            </a:r>
            <a:r>
              <a:rPr lang="en-US" altLang="zh-TW" sz="1600" dirty="0"/>
              <a:t> </a:t>
            </a:r>
            <a:r>
              <a:rPr lang="en-US" altLang="zh-TW" sz="1600" b="1" dirty="0">
                <a:solidFill>
                  <a:schemeClr val="tx1"/>
                </a:solidFill>
                <a:ea typeface="微軟正黑體" pitchFamily="34" charset="-120"/>
              </a:rPr>
              <a:t>Method</a:t>
            </a:r>
          </a:p>
        </p:txBody>
      </p:sp>
      <p:sp>
        <p:nvSpPr>
          <p:cNvPr id="24" name="圓角矩形 23"/>
          <p:cNvSpPr/>
          <p:nvPr/>
        </p:nvSpPr>
        <p:spPr>
          <a:xfrm>
            <a:off x="2458995" y="4675791"/>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85000" lnSpcReduction="10000"/>
          </a:bodyPr>
          <a:lstStyle/>
          <a:p>
            <a:pPr marL="0" lvl="1" algn="ctr"/>
            <a:r>
              <a:rPr lang="en-US" altLang="zh-TW" b="1" dirty="0">
                <a:solidFill>
                  <a:schemeClr val="tx1"/>
                </a:solidFill>
                <a:ea typeface="微軟正黑體" pitchFamily="34" charset="-120"/>
              </a:rPr>
              <a:t>Provisions to new faculty members</a:t>
            </a:r>
          </a:p>
        </p:txBody>
      </p:sp>
      <p:sp>
        <p:nvSpPr>
          <p:cNvPr id="10" name="矩形 9"/>
          <p:cNvSpPr/>
          <p:nvPr/>
        </p:nvSpPr>
        <p:spPr>
          <a:xfrm>
            <a:off x="4530250" y="5614257"/>
            <a:ext cx="7255558" cy="677108"/>
          </a:xfrm>
          <a:prstGeom prst="rect">
            <a:avLst/>
          </a:prstGeom>
        </p:spPr>
        <p:txBody>
          <a:bodyPr wrap="square">
            <a:spAutoFit/>
          </a:bodyPr>
          <a:lstStyle/>
          <a:p>
            <a:pPr marL="0" lvl="1"/>
            <a:r>
              <a:rPr lang="en-US" altLang="zh-TW" sz="2000" kern="100" dirty="0">
                <a:ea typeface="微軟正黑體" pitchFamily="34" charset="-120"/>
                <a:cs typeface="Times New Roman"/>
              </a:rPr>
              <a:t>Please refer to the Office of Research and Division website</a:t>
            </a:r>
          </a:p>
          <a:p>
            <a:pPr marL="0" lvl="1"/>
            <a:r>
              <a:rPr lang="en-US" altLang="zh-TW" kern="100" dirty="0">
                <a:solidFill>
                  <a:srgbClr val="0070C0"/>
                </a:solidFill>
                <a:ea typeface="微軟正黑體" pitchFamily="34" charset="-120"/>
                <a:cs typeface="Times New Roman"/>
                <a:hlinkClick r:id="rId2">
                  <a:extLst>
                    <a:ext uri="{A12FA001-AC4F-418D-AE19-62706E023703}">
                      <ahyp:hlinkClr xmlns:ahyp="http://schemas.microsoft.com/office/drawing/2018/hyperlinkcolor" val="tx"/>
                    </a:ext>
                  </a:extLst>
                </a:hlinkClick>
              </a:rPr>
              <a:t>https://www.acad.ntnu.edu.tw/zh_tw/ord/1page501</a:t>
            </a:r>
            <a:endParaRPr lang="en-US" altLang="zh-TW" kern="100" dirty="0">
              <a:solidFill>
                <a:srgbClr val="0070C0"/>
              </a:solidFill>
              <a:ea typeface="微軟正黑體" pitchFamily="34" charset="-120"/>
              <a:cs typeface="Times New Roman"/>
            </a:endParaRPr>
          </a:p>
        </p:txBody>
      </p:sp>
      <p:sp>
        <p:nvSpPr>
          <p:cNvPr id="25" name="圓角矩形 24"/>
          <p:cNvSpPr/>
          <p:nvPr/>
        </p:nvSpPr>
        <p:spPr>
          <a:xfrm>
            <a:off x="2458995" y="5674143"/>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0000" lnSpcReduction="20000"/>
          </a:bodyPr>
          <a:lstStyle/>
          <a:p>
            <a:pPr marL="0" lvl="1" algn="ctr"/>
            <a:r>
              <a:rPr lang="en-US" altLang="zh-TW" b="1" dirty="0">
                <a:solidFill>
                  <a:schemeClr val="tx1"/>
                </a:solidFill>
                <a:ea typeface="微軟正黑體" pitchFamily="34" charset="-120"/>
              </a:rPr>
              <a:t>List of contacts in the consultation divisions</a:t>
            </a:r>
          </a:p>
        </p:txBody>
      </p:sp>
    </p:spTree>
    <p:extLst>
      <p:ext uri="{BB962C8B-B14F-4D97-AF65-F5344CB8AC3E}">
        <p14:creationId xmlns:p14="http://schemas.microsoft.com/office/powerpoint/2010/main" val="12611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Intramural subsidies and awards(4/4)</a:t>
            </a:r>
            <a:endParaRPr lang="zh-TW" altLang="en-US" dirty="0"/>
          </a:p>
        </p:txBody>
      </p:sp>
      <p:sp>
        <p:nvSpPr>
          <p:cNvPr id="4" name="圓角矩形 3"/>
          <p:cNvSpPr/>
          <p:nvPr/>
        </p:nvSpPr>
        <p:spPr>
          <a:xfrm>
            <a:off x="333631" y="1183172"/>
            <a:ext cx="4743194" cy="70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ltLang="zh-TW" sz="2800" b="1" dirty="0">
                <a:ea typeface="微軟正黑體" pitchFamily="34" charset="-120"/>
              </a:rPr>
              <a:t>Subsidy and award regulation inquiry</a:t>
            </a:r>
            <a:endParaRPr lang="zh-TW" altLang="en-US" sz="2800" b="1" dirty="0">
              <a:ea typeface="微軟正黑體" pitchFamily="34" charset="-120"/>
            </a:endParaRPr>
          </a:p>
        </p:txBody>
      </p:sp>
      <p:sp>
        <p:nvSpPr>
          <p:cNvPr id="3" name="矩形 2"/>
          <p:cNvSpPr/>
          <p:nvPr/>
        </p:nvSpPr>
        <p:spPr>
          <a:xfrm>
            <a:off x="409830" y="1871130"/>
            <a:ext cx="10658220" cy="707886"/>
          </a:xfrm>
          <a:prstGeom prst="rect">
            <a:avLst/>
          </a:prstGeom>
        </p:spPr>
        <p:txBody>
          <a:bodyPr wrap="square">
            <a:normAutofit/>
          </a:bodyPr>
          <a:lstStyle/>
          <a:p>
            <a:r>
              <a:rPr lang="en-US" altLang="zh-TW" dirty="0">
                <a:solidFill>
                  <a:schemeClr val="accent5">
                    <a:lumMod val="25000"/>
                  </a:schemeClr>
                </a:solidFill>
                <a:ea typeface="微軟正黑體" pitchFamily="34" charset="-120"/>
              </a:rPr>
              <a:t>Please refer to the Office of Research and Development website </a:t>
            </a:r>
            <a:r>
              <a:rPr lang="en-US" altLang="zh-TW" dirty="0"/>
              <a:t>for regulations related to subsidies and awards</a:t>
            </a:r>
          </a:p>
          <a:p>
            <a:r>
              <a:rPr lang="en-US" altLang="zh-TW" dirty="0">
                <a:solidFill>
                  <a:schemeClr val="accent5">
                    <a:lumMod val="25000"/>
                  </a:schemeClr>
                </a:solidFill>
                <a:ea typeface="華康魏碑體" pitchFamily="65" charset="-120"/>
                <a:hlinkClick r:id="rId2"/>
              </a:rPr>
              <a:t>https://www.acad.ntnu.edu.tw/en/drc/3reg/3reg1</a:t>
            </a:r>
            <a:r>
              <a:rPr lang="en-US" altLang="zh-TW" dirty="0">
                <a:solidFill>
                  <a:schemeClr val="accent5">
                    <a:lumMod val="25000"/>
                  </a:schemeClr>
                </a:solidFill>
                <a:ea typeface="華康魏碑體" pitchFamily="65" charset="-120"/>
              </a:rPr>
              <a:t> </a:t>
            </a:r>
            <a:endParaRPr lang="en-US" altLang="zh-TW" dirty="0">
              <a:solidFill>
                <a:schemeClr val="accent5">
                  <a:lumMod val="25000"/>
                </a:schemeClr>
              </a:solidFill>
              <a:ea typeface="微軟正黑體" pitchFamily="34" charset="-120"/>
            </a:endParaRPr>
          </a:p>
        </p:txBody>
      </p:sp>
      <p:pic>
        <p:nvPicPr>
          <p:cNvPr id="7" name="圖片 6">
            <a:extLst>
              <a:ext uri="{FF2B5EF4-FFF2-40B4-BE49-F238E27FC236}">
                <a16:creationId xmlns:a16="http://schemas.microsoft.com/office/drawing/2014/main" id="{B639B360-5DC0-4284-98AD-6986E5015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584" y="2458731"/>
            <a:ext cx="7585166" cy="4294763"/>
          </a:xfrm>
          <a:prstGeom prst="rect">
            <a:avLst/>
          </a:prstGeom>
        </p:spPr>
      </p:pic>
    </p:spTree>
    <p:extLst>
      <p:ext uri="{BB962C8B-B14F-4D97-AF65-F5344CB8AC3E}">
        <p14:creationId xmlns:p14="http://schemas.microsoft.com/office/powerpoint/2010/main" val="375226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5737" y="123825"/>
            <a:ext cx="7022783" cy="1019175"/>
          </a:xfrm>
        </p:spPr>
        <p:txBody>
          <a:bodyPr>
            <a:noAutofit/>
          </a:bodyPr>
          <a:lstStyle/>
          <a:p>
            <a:pPr marL="0" indent="0"/>
            <a:r>
              <a:rPr lang="en-US" altLang="zh-TW" sz="2800" dirty="0">
                <a:latin typeface="+mn-lt"/>
              </a:rPr>
              <a:t>Responsibilities of </a:t>
            </a:r>
            <a:r>
              <a:rPr lang="en-US" altLang="zh-TW" sz="2800" dirty="0"/>
              <a:t>Division of Research Coordination (DRC)</a:t>
            </a:r>
          </a:p>
        </p:txBody>
      </p:sp>
      <p:sp>
        <p:nvSpPr>
          <p:cNvPr id="6" name="橢圓 5"/>
          <p:cNvSpPr/>
          <p:nvPr/>
        </p:nvSpPr>
        <p:spPr>
          <a:xfrm>
            <a:off x="244831" y="1318863"/>
            <a:ext cx="2160000" cy="2160000"/>
          </a:xfrm>
          <a:prstGeom prst="ellipse">
            <a:avLst/>
          </a:prstGeom>
          <a:gradFill flip="none" rotWithShape="1">
            <a:gsLst>
              <a:gs pos="0">
                <a:schemeClr val="accent6">
                  <a:lumMod val="50000"/>
                </a:schemeClr>
              </a:gs>
              <a:gs pos="57000">
                <a:schemeClr val="accent6">
                  <a:lumMod val="75000"/>
                </a:schemeClr>
              </a:gs>
              <a:gs pos="98000">
                <a:schemeClr val="accent6">
                  <a:lumMod val="60000"/>
                  <a:lumOff val="40000"/>
                </a:schemeClr>
              </a:gs>
            </a:gsLst>
            <a:lin ang="0" scaled="1"/>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normAutofit fontScale="77500" lnSpcReduction="20000"/>
          </a:bodyPr>
          <a:lstStyle/>
          <a:p>
            <a:pPr algn="ctr">
              <a:lnSpc>
                <a:spcPct val="120000"/>
              </a:lnSpc>
            </a:pPr>
            <a:r>
              <a:rPr lang="en-US" altLang="zh-TW" sz="3200" b="1" dirty="0">
                <a:solidFill>
                  <a:srgbClr val="FFC000"/>
                </a:solidFill>
                <a:ea typeface="微軟正黑體" panose="020B0604030504040204" pitchFamily="34" charset="-120"/>
                <a:cs typeface="+mj-cs"/>
              </a:rPr>
              <a:t>Research Project </a:t>
            </a:r>
            <a:r>
              <a:rPr lang="en-US" altLang="zh-TW" sz="3200" b="1" dirty="0">
                <a:solidFill>
                  <a:schemeClr val="bg1"/>
                </a:solidFill>
                <a:ea typeface="微軟正黑體" panose="020B0604030504040204" pitchFamily="34" charset="-120"/>
                <a:cs typeface="+mj-cs"/>
              </a:rPr>
              <a:t>Application</a:t>
            </a:r>
            <a:endParaRPr lang="zh-TW" altLang="en-US" sz="3200" b="1" dirty="0">
              <a:solidFill>
                <a:schemeClr val="bg1"/>
              </a:solidFill>
              <a:ea typeface="微軟正黑體" panose="020B0604030504040204" pitchFamily="34" charset="-120"/>
              <a:cs typeface="+mj-cs"/>
            </a:endParaRPr>
          </a:p>
        </p:txBody>
      </p:sp>
      <p:sp>
        <p:nvSpPr>
          <p:cNvPr id="10" name="橢圓 9"/>
          <p:cNvSpPr/>
          <p:nvPr/>
        </p:nvSpPr>
        <p:spPr>
          <a:xfrm>
            <a:off x="244831" y="4137915"/>
            <a:ext cx="2160000" cy="2160000"/>
          </a:xfrm>
          <a:prstGeom prst="ellipse">
            <a:avLst/>
          </a:prstGeom>
          <a:gradFill flip="none" rotWithShape="1">
            <a:gsLst>
              <a:gs pos="0">
                <a:schemeClr val="accent6">
                  <a:lumMod val="75000"/>
                </a:schemeClr>
              </a:gs>
              <a:gs pos="57000">
                <a:schemeClr val="accent6">
                  <a:lumMod val="75000"/>
                </a:schemeClr>
              </a:gs>
              <a:gs pos="98000">
                <a:schemeClr val="accent6">
                  <a:lumMod val="60000"/>
                  <a:lumOff val="40000"/>
                </a:schemeClr>
              </a:gs>
            </a:gsLst>
            <a:lin ang="0" scaled="1"/>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pPr algn="ctr"/>
            <a:r>
              <a:rPr lang="en-US" altLang="zh-TW" sz="3200" b="1" dirty="0">
                <a:solidFill>
                  <a:srgbClr val="FFC000"/>
                </a:solidFill>
                <a:ea typeface="微軟正黑體" panose="020B0604030504040204" pitchFamily="34" charset="-120"/>
              </a:rPr>
              <a:t>Academic</a:t>
            </a:r>
            <a:endParaRPr lang="en-US" altLang="zh-TW" sz="3200" b="1" dirty="0">
              <a:solidFill>
                <a:schemeClr val="bg1">
                  <a:lumMod val="95000"/>
                </a:schemeClr>
              </a:solidFill>
              <a:ea typeface="微軟正黑體" panose="020B0604030504040204" pitchFamily="34" charset="-120"/>
            </a:endParaRPr>
          </a:p>
          <a:p>
            <a:pPr algn="ctr"/>
            <a:r>
              <a:rPr lang="en-US" altLang="zh-TW" sz="3200" b="1" dirty="0">
                <a:solidFill>
                  <a:schemeClr val="bg1"/>
                </a:solidFill>
                <a:ea typeface="微軟正黑體" panose="020B0604030504040204" pitchFamily="34" charset="-120"/>
                <a:cs typeface="+mj-cs"/>
              </a:rPr>
              <a:t>Subsidies and Awards</a:t>
            </a:r>
          </a:p>
        </p:txBody>
      </p:sp>
      <p:sp>
        <p:nvSpPr>
          <p:cNvPr id="3" name="圓角矩形 2"/>
          <p:cNvSpPr/>
          <p:nvPr/>
        </p:nvSpPr>
        <p:spPr>
          <a:xfrm>
            <a:off x="2484479" y="1345934"/>
            <a:ext cx="1786839"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ltLang="zh-TW" sz="2000" b="1" dirty="0">
                <a:ea typeface="微軟正黑體" pitchFamily="34" charset="-120"/>
              </a:rPr>
              <a:t>Government projects</a:t>
            </a:r>
            <a:endParaRPr lang="zh-TW" altLang="en-US" sz="2000" b="1" dirty="0">
              <a:ea typeface="微軟正黑體" pitchFamily="34" charset="-120"/>
            </a:endParaRPr>
          </a:p>
        </p:txBody>
      </p:sp>
      <p:sp>
        <p:nvSpPr>
          <p:cNvPr id="15" name="圓角矩形 14"/>
          <p:cNvSpPr/>
          <p:nvPr/>
        </p:nvSpPr>
        <p:spPr>
          <a:xfrm>
            <a:off x="2484478" y="2094688"/>
            <a:ext cx="178684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ltLang="zh-TW" sz="2000" b="1" dirty="0">
                <a:ea typeface="微軟正黑體" pitchFamily="34" charset="-120"/>
              </a:rPr>
              <a:t>Intramural project subsidies</a:t>
            </a:r>
            <a:endParaRPr lang="zh-TW" altLang="en-US" sz="2000" b="1" dirty="0">
              <a:ea typeface="微軟正黑體" pitchFamily="34" charset="-120"/>
            </a:endParaRPr>
          </a:p>
        </p:txBody>
      </p:sp>
      <p:sp>
        <p:nvSpPr>
          <p:cNvPr id="16" name="圓角矩形 15"/>
          <p:cNvSpPr/>
          <p:nvPr/>
        </p:nvSpPr>
        <p:spPr>
          <a:xfrm>
            <a:off x="2484480" y="3094854"/>
            <a:ext cx="1786838"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ltLang="zh-TW" sz="2000" b="1" dirty="0">
                <a:ea typeface="微軟正黑體" pitchFamily="34" charset="-120"/>
              </a:rPr>
              <a:t>National Taiwan University System</a:t>
            </a:r>
          </a:p>
        </p:txBody>
      </p:sp>
      <p:sp>
        <p:nvSpPr>
          <p:cNvPr id="17" name="圓角矩形 16"/>
          <p:cNvSpPr/>
          <p:nvPr/>
        </p:nvSpPr>
        <p:spPr>
          <a:xfrm>
            <a:off x="4412774" y="1337472"/>
            <a:ext cx="2166686"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TW" dirty="0">
                <a:ea typeface="微軟正黑體" pitchFamily="34" charset="-120"/>
              </a:rPr>
              <a:t>NSTC research projects</a:t>
            </a:r>
          </a:p>
        </p:txBody>
      </p:sp>
      <p:sp>
        <p:nvSpPr>
          <p:cNvPr id="18" name="圓角矩形 17"/>
          <p:cNvSpPr/>
          <p:nvPr/>
        </p:nvSpPr>
        <p:spPr>
          <a:xfrm>
            <a:off x="6706118" y="1345934"/>
            <a:ext cx="538355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TW" dirty="0">
                <a:ea typeface="微軟正黑體" pitchFamily="34" charset="-120"/>
              </a:rPr>
              <a:t>Projects hosted by MOE and </a:t>
            </a:r>
            <a:r>
              <a:rPr lang="en-US" altLang="zh-TW" dirty="0"/>
              <a:t>other government agencies</a:t>
            </a:r>
            <a:r>
              <a:rPr lang="en-US" altLang="zh-TW" dirty="0">
                <a:ea typeface="微軟正黑體" pitchFamily="34" charset="-120"/>
              </a:rPr>
              <a:t> </a:t>
            </a:r>
            <a:endParaRPr lang="zh-TW" altLang="en-US" dirty="0">
              <a:ea typeface="微軟正黑體" pitchFamily="34" charset="-120"/>
            </a:endParaRPr>
          </a:p>
        </p:txBody>
      </p:sp>
      <p:sp>
        <p:nvSpPr>
          <p:cNvPr id="19" name="圓角矩形 18"/>
          <p:cNvSpPr/>
          <p:nvPr/>
        </p:nvSpPr>
        <p:spPr>
          <a:xfrm>
            <a:off x="4412775" y="2094685"/>
            <a:ext cx="1683226" cy="80389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t>Research subsidy for new faculty members</a:t>
            </a:r>
            <a:endParaRPr lang="zh-TW" altLang="en-US" sz="2000" b="1" dirty="0">
              <a:latin typeface="微軟正黑體" pitchFamily="34" charset="-120"/>
              <a:ea typeface="微軟正黑體" pitchFamily="34" charset="-120"/>
            </a:endParaRPr>
          </a:p>
        </p:txBody>
      </p:sp>
      <p:sp>
        <p:nvSpPr>
          <p:cNvPr id="21" name="圓角矩形 20"/>
          <p:cNvSpPr/>
          <p:nvPr/>
        </p:nvSpPr>
        <p:spPr>
          <a:xfrm>
            <a:off x="6279262" y="2094688"/>
            <a:ext cx="2429309" cy="80389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85000" lnSpcReduction="20000"/>
          </a:bodyPr>
          <a:lstStyle/>
          <a:p>
            <a:r>
              <a:rPr lang="en-US" altLang="zh-TW" sz="2000" dirty="0">
                <a:ea typeface="微軟正黑體" pitchFamily="34" charset="-120"/>
              </a:rPr>
              <a:t>Subsidy for international collaboration research projects</a:t>
            </a:r>
            <a:endParaRPr lang="zh-TW" altLang="en-US" sz="2000" dirty="0">
              <a:ea typeface="微軟正黑體" pitchFamily="34" charset="-120"/>
            </a:endParaRPr>
          </a:p>
        </p:txBody>
      </p:sp>
      <p:sp>
        <p:nvSpPr>
          <p:cNvPr id="22" name="圓角矩形 21"/>
          <p:cNvSpPr/>
          <p:nvPr/>
        </p:nvSpPr>
        <p:spPr>
          <a:xfrm>
            <a:off x="4412774" y="3103561"/>
            <a:ext cx="515513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Innovation-Oriented Trilateral Proposal for Young scholars of National Taiwan University System</a:t>
            </a:r>
          </a:p>
        </p:txBody>
      </p:sp>
      <p:sp>
        <p:nvSpPr>
          <p:cNvPr id="23" name="圓角矩形 22"/>
          <p:cNvSpPr/>
          <p:nvPr/>
        </p:nvSpPr>
        <p:spPr>
          <a:xfrm>
            <a:off x="2570203" y="4117077"/>
            <a:ext cx="178684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altLang="zh-TW" sz="2000" b="1" dirty="0">
                <a:ea typeface="微軟正黑體" pitchFamily="34" charset="-120"/>
              </a:rPr>
              <a:t>Intramural subsidies and awards</a:t>
            </a:r>
            <a:endParaRPr lang="zh-TW" altLang="en-US" sz="2000" b="1" dirty="0">
              <a:ea typeface="微軟正黑體" pitchFamily="34" charset="-120"/>
            </a:endParaRPr>
          </a:p>
        </p:txBody>
      </p:sp>
      <p:sp>
        <p:nvSpPr>
          <p:cNvPr id="24" name="圓角矩形 23"/>
          <p:cNvSpPr/>
          <p:nvPr/>
        </p:nvSpPr>
        <p:spPr>
          <a:xfrm>
            <a:off x="2570207" y="5977075"/>
            <a:ext cx="1786836"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ea typeface="微軟正黑體" pitchFamily="34" charset="-120"/>
              </a:rPr>
              <a:t>Empowerment</a:t>
            </a:r>
            <a:endParaRPr lang="zh-TW" altLang="en-US" b="1" dirty="0">
              <a:ea typeface="微軟正黑體" pitchFamily="34" charset="-120"/>
            </a:endParaRPr>
          </a:p>
        </p:txBody>
      </p:sp>
      <p:sp>
        <p:nvSpPr>
          <p:cNvPr id="25" name="圓角矩形 24"/>
          <p:cNvSpPr/>
          <p:nvPr/>
        </p:nvSpPr>
        <p:spPr>
          <a:xfrm>
            <a:off x="2570203" y="5227981"/>
            <a:ext cx="178684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ea typeface="微軟正黑體" pitchFamily="34" charset="-120"/>
              </a:rPr>
              <a:t>Academic awards</a:t>
            </a:r>
            <a:endParaRPr lang="zh-TW" altLang="en-US" b="1" dirty="0">
              <a:ea typeface="微軟正黑體" pitchFamily="34" charset="-120"/>
            </a:endParaRPr>
          </a:p>
        </p:txBody>
      </p:sp>
      <p:sp>
        <p:nvSpPr>
          <p:cNvPr id="26" name="圓角矩形 25"/>
          <p:cNvSpPr/>
          <p:nvPr/>
        </p:nvSpPr>
        <p:spPr>
          <a:xfrm>
            <a:off x="4552687" y="3873340"/>
            <a:ext cx="1562363"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TW" dirty="0">
                <a:ea typeface="微軟正黑體" pitchFamily="34" charset="-120"/>
              </a:rPr>
              <a:t>English paper editing</a:t>
            </a:r>
            <a:endParaRPr lang="zh-TW" altLang="en-US" dirty="0">
              <a:ea typeface="微軟正黑體" pitchFamily="34" charset="-120"/>
            </a:endParaRPr>
          </a:p>
        </p:txBody>
      </p:sp>
      <p:sp>
        <p:nvSpPr>
          <p:cNvPr id="27" name="圓角矩形 26"/>
          <p:cNvSpPr/>
          <p:nvPr/>
        </p:nvSpPr>
        <p:spPr>
          <a:xfrm>
            <a:off x="6207585" y="3873340"/>
            <a:ext cx="1279066"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Paper publication </a:t>
            </a:r>
            <a:endParaRPr lang="zh-TW" altLang="en-US" sz="2000" dirty="0">
              <a:ea typeface="微軟正黑體" pitchFamily="34" charset="-120"/>
            </a:endParaRPr>
          </a:p>
        </p:txBody>
      </p:sp>
      <p:sp>
        <p:nvSpPr>
          <p:cNvPr id="28" name="圓角矩形 27"/>
          <p:cNvSpPr/>
          <p:nvPr/>
        </p:nvSpPr>
        <p:spPr>
          <a:xfrm>
            <a:off x="7585637" y="3866092"/>
            <a:ext cx="2030621" cy="564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Attend international conferences</a:t>
            </a:r>
            <a:endParaRPr lang="zh-TW" altLang="en-US" sz="2000" dirty="0">
              <a:ea typeface="微軟正黑體" pitchFamily="34" charset="-120"/>
            </a:endParaRPr>
          </a:p>
        </p:txBody>
      </p:sp>
      <p:sp>
        <p:nvSpPr>
          <p:cNvPr id="29" name="圓角矩形 28"/>
          <p:cNvSpPr/>
          <p:nvPr/>
        </p:nvSpPr>
        <p:spPr>
          <a:xfrm>
            <a:off x="9774453" y="3873340"/>
            <a:ext cx="211313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Paper and Book publication reward</a:t>
            </a:r>
            <a:endParaRPr lang="zh-TW" altLang="en-US" sz="2000" dirty="0">
              <a:ea typeface="微軟正黑體" pitchFamily="34" charset="-120"/>
            </a:endParaRPr>
          </a:p>
        </p:txBody>
      </p:sp>
      <p:sp>
        <p:nvSpPr>
          <p:cNvPr id="30" name="圓角矩形 29"/>
          <p:cNvSpPr/>
          <p:nvPr/>
        </p:nvSpPr>
        <p:spPr>
          <a:xfrm>
            <a:off x="6579460" y="4498578"/>
            <a:ext cx="1678716"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Art Exhibition &amp; performance</a:t>
            </a:r>
            <a:endParaRPr lang="zh-TW" altLang="en-US" sz="2000" dirty="0">
              <a:ea typeface="微軟正黑體" pitchFamily="34" charset="-120"/>
            </a:endParaRPr>
          </a:p>
        </p:txBody>
      </p:sp>
      <p:sp>
        <p:nvSpPr>
          <p:cNvPr id="31" name="圓角矩形 30"/>
          <p:cNvSpPr/>
          <p:nvPr/>
        </p:nvSpPr>
        <p:spPr>
          <a:xfrm>
            <a:off x="8366556" y="4498579"/>
            <a:ext cx="215032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Transdisciplinary team formation</a:t>
            </a:r>
            <a:endParaRPr lang="zh-TW" altLang="en-US" sz="2000" dirty="0">
              <a:ea typeface="微軟正黑體" pitchFamily="34" charset="-120"/>
            </a:endParaRPr>
          </a:p>
        </p:txBody>
      </p:sp>
      <p:sp>
        <p:nvSpPr>
          <p:cNvPr id="32" name="圓角矩形 31"/>
          <p:cNvSpPr/>
          <p:nvPr/>
        </p:nvSpPr>
        <p:spPr>
          <a:xfrm>
            <a:off x="4565818" y="5227977"/>
            <a:ext cx="2140300"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Off-campus academic awards</a:t>
            </a:r>
            <a:endParaRPr lang="zh-TW" altLang="en-US" sz="2000" dirty="0">
              <a:ea typeface="微軟正黑體" pitchFamily="34" charset="-120"/>
            </a:endParaRPr>
          </a:p>
        </p:txBody>
      </p:sp>
      <p:sp>
        <p:nvSpPr>
          <p:cNvPr id="34" name="圓角矩形 33"/>
          <p:cNvSpPr/>
          <p:nvPr/>
        </p:nvSpPr>
        <p:spPr>
          <a:xfrm>
            <a:off x="4565818" y="5977074"/>
            <a:ext cx="2140300"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Research consultation subsidy</a:t>
            </a:r>
            <a:endParaRPr lang="zh-TW" altLang="en-US" sz="2000" dirty="0">
              <a:ea typeface="微軟正黑體" pitchFamily="34" charset="-120"/>
            </a:endParaRPr>
          </a:p>
        </p:txBody>
      </p:sp>
      <p:sp>
        <p:nvSpPr>
          <p:cNvPr id="35" name="圓角矩形 34"/>
          <p:cNvSpPr/>
          <p:nvPr/>
        </p:nvSpPr>
        <p:spPr>
          <a:xfrm>
            <a:off x="6805731" y="5977075"/>
            <a:ext cx="2538294"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Academic research capacity enhancement activities</a:t>
            </a:r>
            <a:endParaRPr lang="zh-TW" altLang="en-US" sz="2000" dirty="0">
              <a:ea typeface="微軟正黑體" pitchFamily="34" charset="-120"/>
            </a:endParaRPr>
          </a:p>
        </p:txBody>
      </p:sp>
      <p:sp>
        <p:nvSpPr>
          <p:cNvPr id="36" name="圓角矩形 35"/>
          <p:cNvSpPr/>
          <p:nvPr/>
        </p:nvSpPr>
        <p:spPr>
          <a:xfrm>
            <a:off x="9451245" y="5977073"/>
            <a:ext cx="2638425"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MOU of domestic academic research institutions</a:t>
            </a:r>
            <a:endParaRPr lang="zh-TW" altLang="en-US" sz="2000" dirty="0">
              <a:ea typeface="微軟正黑體" pitchFamily="34" charset="-120"/>
            </a:endParaRPr>
          </a:p>
        </p:txBody>
      </p:sp>
      <p:sp>
        <p:nvSpPr>
          <p:cNvPr id="37" name="圓角矩形 36"/>
          <p:cNvSpPr/>
          <p:nvPr/>
        </p:nvSpPr>
        <p:spPr>
          <a:xfrm>
            <a:off x="4565818" y="4498579"/>
            <a:ext cx="192559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Host international conferences</a:t>
            </a:r>
            <a:endParaRPr lang="zh-TW" altLang="en-US" sz="2000" dirty="0">
              <a:ea typeface="微軟正黑體" pitchFamily="34" charset="-120"/>
            </a:endParaRPr>
          </a:p>
        </p:txBody>
      </p:sp>
      <p:sp>
        <p:nvSpPr>
          <p:cNvPr id="38" name="圓角矩形 20">
            <a:extLst>
              <a:ext uri="{FF2B5EF4-FFF2-40B4-BE49-F238E27FC236}">
                <a16:creationId xmlns:a16="http://schemas.microsoft.com/office/drawing/2014/main" id="{42ECBB9B-DE6C-4173-81F0-CBA15D01F8EC}"/>
              </a:ext>
            </a:extLst>
          </p:cNvPr>
          <p:cNvSpPr/>
          <p:nvPr/>
        </p:nvSpPr>
        <p:spPr>
          <a:xfrm>
            <a:off x="8891832" y="2076701"/>
            <a:ext cx="3152250" cy="82188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r>
              <a:rPr lang="en-US" altLang="zh-TW" sz="1400" b="1" dirty="0">
                <a:solidFill>
                  <a:schemeClr val="bg1"/>
                </a:solidFill>
                <a:ea typeface="微軟正黑體" pitchFamily="34" charset="-120"/>
              </a:rPr>
              <a:t>Subsidy to Short-Term Research Project Abroad </a:t>
            </a:r>
            <a:r>
              <a:rPr lang="en-US" altLang="zh-TW" sz="1200" b="1" dirty="0">
                <a:solidFill>
                  <a:schemeClr val="bg1"/>
                </a:solidFill>
                <a:ea typeface="微軟正黑體" pitchFamily="34" charset="-120"/>
              </a:rPr>
              <a:t>(Assistant Professors, senior undergraduate students, and master students)</a:t>
            </a:r>
          </a:p>
        </p:txBody>
      </p:sp>
    </p:spTree>
    <p:extLst>
      <p:ext uri="{BB962C8B-B14F-4D97-AF65-F5344CB8AC3E}">
        <p14:creationId xmlns:p14="http://schemas.microsoft.com/office/powerpoint/2010/main" val="129448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mn-lt"/>
              </a:rPr>
              <a:t>Research project application</a:t>
            </a:r>
            <a:br>
              <a:rPr lang="en-US" altLang="zh-TW" dirty="0">
                <a:latin typeface="+mn-lt"/>
              </a:rPr>
            </a:br>
            <a:r>
              <a:rPr lang="en-US" altLang="zh-TW" dirty="0">
                <a:latin typeface="+mn-lt"/>
              </a:rPr>
              <a:t>(1/6)</a:t>
            </a:r>
            <a:endParaRPr lang="zh-TW" altLang="en-US" dirty="0">
              <a:latin typeface="+mn-lt"/>
            </a:endParaRPr>
          </a:p>
        </p:txBody>
      </p:sp>
      <p:sp>
        <p:nvSpPr>
          <p:cNvPr id="17" name="圓角矩形 16"/>
          <p:cNvSpPr/>
          <p:nvPr/>
        </p:nvSpPr>
        <p:spPr>
          <a:xfrm>
            <a:off x="2156239" y="1990376"/>
            <a:ext cx="2301462"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TW" b="1" dirty="0">
                <a:ea typeface="微軟正黑體" pitchFamily="34" charset="-120"/>
              </a:rPr>
              <a:t>Annual application </a:t>
            </a:r>
            <a:endParaRPr lang="zh-TW" altLang="en-US" b="1" dirty="0">
              <a:ea typeface="微軟正黑體" pitchFamily="34" charset="-120"/>
            </a:endParaRPr>
          </a:p>
        </p:txBody>
      </p:sp>
      <p:sp>
        <p:nvSpPr>
          <p:cNvPr id="19" name="圓角矩形 18"/>
          <p:cNvSpPr/>
          <p:nvPr/>
        </p:nvSpPr>
        <p:spPr>
          <a:xfrm>
            <a:off x="2156239" y="1266825"/>
            <a:ext cx="2787823" cy="6490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85000" lnSpcReduction="10000"/>
          </a:bodyPr>
          <a:lstStyle/>
          <a:p>
            <a:r>
              <a:rPr lang="en-US" altLang="zh-TW" sz="2000" b="1" dirty="0">
                <a:ea typeface="微軟正黑體" pitchFamily="34" charset="-120"/>
              </a:rPr>
              <a:t>Projects for new researchers (first come, first served)</a:t>
            </a:r>
            <a:endParaRPr lang="zh-TW" altLang="en-US" sz="2000" b="1" dirty="0">
              <a:ea typeface="微軟正黑體" pitchFamily="34" charset="-120"/>
            </a:endParaRPr>
          </a:p>
        </p:txBody>
      </p:sp>
      <p:sp>
        <p:nvSpPr>
          <p:cNvPr id="20" name="圓角矩形 19"/>
          <p:cNvSpPr/>
          <p:nvPr/>
        </p:nvSpPr>
        <p:spPr>
          <a:xfrm>
            <a:off x="2156239" y="2646097"/>
            <a:ext cx="230146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85000" lnSpcReduction="10000"/>
          </a:bodyPr>
          <a:lstStyle/>
          <a:p>
            <a:r>
              <a:rPr lang="en-US" altLang="zh-TW" sz="2000" b="1" dirty="0">
                <a:ea typeface="微軟正黑體" pitchFamily="34" charset="-120"/>
              </a:rPr>
              <a:t>Individual solicitation</a:t>
            </a:r>
            <a:endParaRPr lang="zh-TW" altLang="en-US" sz="2000" b="1" dirty="0">
              <a:ea typeface="微軟正黑體" pitchFamily="34" charset="-120"/>
            </a:endParaRPr>
          </a:p>
        </p:txBody>
      </p:sp>
      <p:sp>
        <p:nvSpPr>
          <p:cNvPr id="4" name="圓角矩形 3"/>
          <p:cNvSpPr/>
          <p:nvPr/>
        </p:nvSpPr>
        <p:spPr>
          <a:xfrm>
            <a:off x="333632" y="1631038"/>
            <a:ext cx="1695193" cy="129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ea typeface="微軟正黑體" pitchFamily="34" charset="-120"/>
              </a:rPr>
              <a:t>NSTC research projects</a:t>
            </a:r>
            <a:endParaRPr lang="zh-TW" altLang="en-US" sz="2400" b="1" dirty="0">
              <a:ea typeface="微軟正黑體" pitchFamily="34" charset="-120"/>
            </a:endParaRPr>
          </a:p>
        </p:txBody>
      </p:sp>
      <p:sp>
        <p:nvSpPr>
          <p:cNvPr id="5" name="圓角矩形 4"/>
          <p:cNvSpPr/>
          <p:nvPr/>
        </p:nvSpPr>
        <p:spPr>
          <a:xfrm>
            <a:off x="4524962" y="1990377"/>
            <a:ext cx="4580938"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zh-TW" sz="2000" dirty="0">
                <a:ea typeface="微軟正黑體" pitchFamily="34" charset="-120"/>
              </a:rPr>
              <a:t> </a:t>
            </a:r>
            <a:r>
              <a:rPr lang="en-US" altLang="zh-TW" dirty="0">
                <a:ea typeface="微軟正黑體" pitchFamily="34" charset="-120"/>
              </a:rPr>
              <a:t>Apply by the end of December each year</a:t>
            </a:r>
            <a:endParaRPr lang="zh-TW" altLang="en-US" dirty="0">
              <a:ea typeface="微軟正黑體" pitchFamily="34" charset="-120"/>
            </a:endParaRPr>
          </a:p>
        </p:txBody>
      </p:sp>
      <p:sp>
        <p:nvSpPr>
          <p:cNvPr id="38" name="圓角矩形 37"/>
          <p:cNvSpPr/>
          <p:nvPr/>
        </p:nvSpPr>
        <p:spPr>
          <a:xfrm>
            <a:off x="5029787" y="1266826"/>
            <a:ext cx="2514013" cy="649072"/>
          </a:xfrm>
          <a:prstGeom prst="roundRect">
            <a:avLst/>
          </a:prstGeom>
        </p:spPr>
        <p:style>
          <a:lnRef idx="1">
            <a:schemeClr val="accent4"/>
          </a:lnRef>
          <a:fillRef idx="2">
            <a:schemeClr val="accent4"/>
          </a:fillRef>
          <a:effectRef idx="1">
            <a:schemeClr val="accent4"/>
          </a:effectRef>
          <a:fontRef idx="minor">
            <a:schemeClr val="dk1"/>
          </a:fontRef>
        </p:style>
        <p:txBody>
          <a:bodyPr lIns="36000" tIns="36000" rIns="36000" bIns="36000" rtlCol="0" anchor="ctr">
            <a:normAutofit fontScale="70000" lnSpcReduction="20000"/>
          </a:bodyPr>
          <a:lstStyle/>
          <a:p>
            <a:r>
              <a:rPr lang="en-US" altLang="zh-TW" dirty="0">
                <a:ea typeface="微軟正黑體" pitchFamily="34" charset="-120"/>
              </a:rPr>
              <a:t>Those who have never applied for the NSTC projects can only apply once</a:t>
            </a:r>
            <a:endParaRPr lang="zh-TW" altLang="en-US" dirty="0">
              <a:ea typeface="微軟正黑體" pitchFamily="34" charset="-120"/>
            </a:endParaRPr>
          </a:p>
        </p:txBody>
      </p:sp>
      <p:sp>
        <p:nvSpPr>
          <p:cNvPr id="39" name="圓角矩形 38"/>
          <p:cNvSpPr/>
          <p:nvPr/>
        </p:nvSpPr>
        <p:spPr>
          <a:xfrm>
            <a:off x="7648575" y="1266825"/>
            <a:ext cx="4375919" cy="644155"/>
          </a:xfrm>
          <a:prstGeom prst="roundRect">
            <a:avLst/>
          </a:prstGeom>
        </p:spPr>
        <p:style>
          <a:lnRef idx="1">
            <a:schemeClr val="accent2"/>
          </a:lnRef>
          <a:fillRef idx="2">
            <a:schemeClr val="accent2"/>
          </a:fillRef>
          <a:effectRef idx="1">
            <a:schemeClr val="accent2"/>
          </a:effectRef>
          <a:fontRef idx="minor">
            <a:schemeClr val="dk1"/>
          </a:fontRef>
        </p:style>
        <p:txBody>
          <a:bodyPr lIns="36000" tIns="36000" rIns="36000" bIns="36000" rtlCol="0" anchor="ctr">
            <a:noAutofit/>
          </a:bodyPr>
          <a:lstStyle/>
          <a:p>
            <a:r>
              <a:rPr lang="en-US" altLang="zh-TW" sz="1200" dirty="0">
                <a:ea typeface="微軟正黑體" pitchFamily="34" charset="-120"/>
              </a:rPr>
              <a:t>Application must be submitted within three years from the day of employment or the first three years starting from the date received the doctoral degree or the first three years of a qualified NSTC PI</a:t>
            </a:r>
            <a:endParaRPr lang="zh-TW" altLang="en-US" sz="1200" dirty="0">
              <a:ea typeface="微軟正黑體" pitchFamily="34" charset="-120"/>
            </a:endParaRPr>
          </a:p>
        </p:txBody>
      </p:sp>
      <p:sp>
        <p:nvSpPr>
          <p:cNvPr id="40" name="圓角矩形 39"/>
          <p:cNvSpPr/>
          <p:nvPr/>
        </p:nvSpPr>
        <p:spPr>
          <a:xfrm>
            <a:off x="4554124" y="2632121"/>
            <a:ext cx="7080432"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fontScale="77500" lnSpcReduction="20000"/>
          </a:bodyPr>
          <a:lstStyle/>
          <a:p>
            <a:r>
              <a:rPr lang="en-US" altLang="zh-TW" sz="2000" dirty="0">
                <a:ea typeface="微軟正黑體" pitchFamily="34" charset="-120"/>
              </a:rPr>
              <a:t>Please refer to the application information announced on the ORD website and ORD e-paper</a:t>
            </a:r>
            <a:endParaRPr lang="zh-TW" altLang="en-US" sz="2000" dirty="0">
              <a:ea typeface="微軟正黑體" pitchFamily="34" charset="-120"/>
            </a:endParaRPr>
          </a:p>
        </p:txBody>
      </p:sp>
      <p:sp>
        <p:nvSpPr>
          <p:cNvPr id="42" name="圓角矩形 41"/>
          <p:cNvSpPr/>
          <p:nvPr/>
        </p:nvSpPr>
        <p:spPr>
          <a:xfrm>
            <a:off x="185737" y="4269585"/>
            <a:ext cx="1401994" cy="117974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normAutofit/>
          </a:bodyPr>
          <a:lstStyle/>
          <a:p>
            <a:pPr algn="ctr"/>
            <a:r>
              <a:rPr lang="en-US" altLang="zh-TW" b="1" dirty="0">
                <a:ea typeface="微軟正黑體" pitchFamily="34" charset="-120"/>
              </a:rPr>
              <a:t>Application procedure</a:t>
            </a:r>
            <a:endParaRPr lang="zh-TW" altLang="en-US" b="1" dirty="0">
              <a:ea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1766233880"/>
              </p:ext>
            </p:extLst>
          </p:nvPr>
        </p:nvGraphicFramePr>
        <p:xfrm>
          <a:off x="1514474" y="4243395"/>
          <a:ext cx="10351542" cy="1247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333632" y="3521675"/>
            <a:ext cx="11565925" cy="5684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000" dirty="0">
                <a:solidFill>
                  <a:srgbClr val="002060"/>
                </a:solidFill>
                <a:ea typeface="微軟正黑體" pitchFamily="34" charset="-120"/>
              </a:rPr>
              <a:t>For the application deadline of each project, please refer to the announcement by NTNU on the ORD website and e-paper</a:t>
            </a:r>
            <a:endParaRPr lang="zh-TW" altLang="en-US" sz="2000" dirty="0">
              <a:solidFill>
                <a:srgbClr val="002060"/>
              </a:solidFill>
              <a:ea typeface="微軟正黑體" pitchFamily="34" charset="-120"/>
            </a:endParaRPr>
          </a:p>
        </p:txBody>
      </p:sp>
      <p:graphicFrame>
        <p:nvGraphicFramePr>
          <p:cNvPr id="9" name="資料庫圖表 8"/>
          <p:cNvGraphicFramePr/>
          <p:nvPr/>
        </p:nvGraphicFramePr>
        <p:xfrm>
          <a:off x="6759146" y="5622326"/>
          <a:ext cx="5265348" cy="10503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0988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Research project application</a:t>
            </a:r>
            <a:br>
              <a:rPr lang="en-US" altLang="zh-TW" dirty="0">
                <a:solidFill>
                  <a:prstClr val="white">
                    <a:lumMod val="95000"/>
                  </a:prstClr>
                </a:solidFill>
                <a:latin typeface="Calibri"/>
              </a:rPr>
            </a:br>
            <a:r>
              <a:rPr lang="en-US" altLang="zh-TW" dirty="0">
                <a:solidFill>
                  <a:prstClr val="white">
                    <a:lumMod val="95000"/>
                  </a:prstClr>
                </a:solidFill>
                <a:latin typeface="Calibri"/>
              </a:rPr>
              <a:t>(2/6)</a:t>
            </a:r>
            <a:endParaRPr lang="zh-TW" altLang="en-US" dirty="0"/>
          </a:p>
        </p:txBody>
      </p:sp>
      <p:sp>
        <p:nvSpPr>
          <p:cNvPr id="4" name="圓角矩形 3"/>
          <p:cNvSpPr/>
          <p:nvPr/>
        </p:nvSpPr>
        <p:spPr>
          <a:xfrm>
            <a:off x="333632" y="1287568"/>
            <a:ext cx="3632889"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sz="2400" b="1" dirty="0">
                <a:solidFill>
                  <a:prstClr val="white"/>
                </a:solidFill>
                <a:ea typeface="微軟正黑體" pitchFamily="34" charset="-120"/>
              </a:rPr>
              <a:t>NSTC research projects</a:t>
            </a:r>
            <a:endParaRPr lang="zh-TW" altLang="en-US" sz="2400" b="1" dirty="0">
              <a:solidFill>
                <a:prstClr val="white"/>
              </a:solidFill>
              <a:ea typeface="微軟正黑體" pitchFamily="34" charset="-120"/>
            </a:endParaRPr>
          </a:p>
        </p:txBody>
      </p:sp>
      <p:sp>
        <p:nvSpPr>
          <p:cNvPr id="3" name="圓角矩形 2"/>
          <p:cNvSpPr/>
          <p:nvPr/>
        </p:nvSpPr>
        <p:spPr>
          <a:xfrm>
            <a:off x="333632" y="2155905"/>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b="1" dirty="0">
                <a:ea typeface="微軟正黑體" pitchFamily="34" charset="-120"/>
              </a:rPr>
              <a:t>How to apply for an NSTC account</a:t>
            </a:r>
            <a:endParaRPr lang="zh-TW" altLang="en-US" b="1" dirty="0">
              <a:ea typeface="微軟正黑體" pitchFamily="34" charset="-120"/>
            </a:endParaRPr>
          </a:p>
        </p:txBody>
      </p:sp>
      <p:sp>
        <p:nvSpPr>
          <p:cNvPr id="16" name="圓角矩形 15"/>
          <p:cNvSpPr/>
          <p:nvPr/>
        </p:nvSpPr>
        <p:spPr>
          <a:xfrm>
            <a:off x="333632" y="2973856"/>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r>
              <a:rPr lang="en-US" altLang="zh-TW" sz="1600" b="1" dirty="0">
                <a:ea typeface="微軟正黑體" pitchFamily="34" charset="-120"/>
              </a:rPr>
              <a:t>Please provide proof of academic ethic education course credits</a:t>
            </a:r>
            <a:endParaRPr lang="zh-TW" altLang="en-US" sz="1600" b="1" dirty="0">
              <a:ea typeface="微軟正黑體" pitchFamily="34" charset="-120"/>
            </a:endParaRPr>
          </a:p>
        </p:txBody>
      </p:sp>
      <p:sp>
        <p:nvSpPr>
          <p:cNvPr id="18" name="圓角矩形 17"/>
          <p:cNvSpPr/>
          <p:nvPr/>
        </p:nvSpPr>
        <p:spPr>
          <a:xfrm>
            <a:off x="333632" y="5075971"/>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lnSpcReduction="10000"/>
          </a:bodyPr>
          <a:lstStyle/>
          <a:p>
            <a:pPr algn="ctr"/>
            <a:r>
              <a:rPr lang="en-US" altLang="zh-TW" b="1" dirty="0">
                <a:latin typeface="微軟正黑體" pitchFamily="34" charset="-120"/>
                <a:ea typeface="微軟正黑體" pitchFamily="34" charset="-120"/>
              </a:rPr>
              <a:t>How to subscribe to the ORD e-paper</a:t>
            </a:r>
            <a:endParaRPr lang="zh-TW" altLang="en-US" b="1" dirty="0">
              <a:latin typeface="微軟正黑體" pitchFamily="34" charset="-120"/>
              <a:ea typeface="微軟正黑體" pitchFamily="34" charset="-120"/>
            </a:endParaRPr>
          </a:p>
        </p:txBody>
      </p:sp>
      <p:sp>
        <p:nvSpPr>
          <p:cNvPr id="5" name="矩形 4"/>
          <p:cNvSpPr/>
          <p:nvPr/>
        </p:nvSpPr>
        <p:spPr>
          <a:xfrm>
            <a:off x="3172683" y="2155905"/>
            <a:ext cx="8257318" cy="553998"/>
          </a:xfrm>
          <a:prstGeom prst="rect">
            <a:avLst/>
          </a:prstGeom>
        </p:spPr>
        <p:txBody>
          <a:bodyPr wrap="square">
            <a:spAutoFit/>
          </a:bodyPr>
          <a:lstStyle/>
          <a:p>
            <a:r>
              <a:rPr lang="en-US" altLang="zh-TW" sz="1600" dirty="0">
                <a:ea typeface="微軟正黑體" pitchFamily="34" charset="-120"/>
              </a:rPr>
              <a:t>Please visit the NSTC website (https://www.nstc.gov.tw/) and submit an application.</a:t>
            </a:r>
          </a:p>
          <a:p>
            <a:r>
              <a:rPr lang="en-US" altLang="zh-TW" sz="1400" dirty="0">
                <a:ea typeface="微軟正黑體" pitchFamily="34" charset="-120"/>
                <a:hlinkClick r:id="rId2"/>
              </a:rPr>
              <a:t>https://arspb.nstc.gov.tw/NSCWeb/modules/WEB/NewRegister.do?action=step1&amp;LANG=eng</a:t>
            </a:r>
            <a:r>
              <a:rPr lang="en-US" altLang="zh-TW" sz="1400" dirty="0">
                <a:ea typeface="微軟正黑體" pitchFamily="34" charset="-120"/>
              </a:rPr>
              <a:t> </a:t>
            </a:r>
          </a:p>
        </p:txBody>
      </p:sp>
      <p:sp>
        <p:nvSpPr>
          <p:cNvPr id="9" name="矩形 8"/>
          <p:cNvSpPr/>
          <p:nvPr/>
        </p:nvSpPr>
        <p:spPr>
          <a:xfrm>
            <a:off x="3172683" y="2723622"/>
            <a:ext cx="8677448" cy="2308324"/>
          </a:xfrm>
          <a:prstGeom prst="rect">
            <a:avLst/>
          </a:prstGeom>
        </p:spPr>
        <p:txBody>
          <a:bodyPr wrap="square">
            <a:spAutoFit/>
          </a:bodyPr>
          <a:lstStyle/>
          <a:p>
            <a:r>
              <a:rPr lang="zh-TW" altLang="en-US" sz="1600" b="1" dirty="0">
                <a:ea typeface="微軟正黑體" pitchFamily="34" charset="-120"/>
              </a:rPr>
              <a:t>*</a:t>
            </a:r>
            <a:r>
              <a:rPr lang="en-US" altLang="zh-TW" sz="1600" b="1" dirty="0">
                <a:solidFill>
                  <a:srgbClr val="7030A0"/>
                </a:solidFill>
                <a:ea typeface="微軟正黑體" pitchFamily="34" charset="-120"/>
              </a:rPr>
              <a:t>All NSTC project applicants must submit the academic ethics education program training checklist</a:t>
            </a:r>
            <a:endParaRPr lang="en-US" altLang="zh-TW" sz="1600" b="1" dirty="0">
              <a:ea typeface="微軟正黑體" pitchFamily="34" charset="-120"/>
            </a:endParaRPr>
          </a:p>
          <a:p>
            <a:pPr lvl="0"/>
            <a:r>
              <a:rPr lang="zh-TW" altLang="en-US" sz="1600" b="1" dirty="0">
                <a:ea typeface="微軟正黑體" pitchFamily="34" charset="-120"/>
              </a:rPr>
              <a:t>*</a:t>
            </a:r>
            <a:r>
              <a:rPr lang="en-US" altLang="zh-TW" sz="1600" dirty="0"/>
              <a:t>Applicants </a:t>
            </a:r>
            <a:r>
              <a:rPr lang="en-US" altLang="zh-TW" sz="1600" dirty="0">
                <a:solidFill>
                  <a:srgbClr val="7030A0"/>
                </a:solidFill>
              </a:rPr>
              <a:t>who host and participate in NSTC projects for the first time </a:t>
            </a:r>
            <a:r>
              <a:rPr lang="en-US" altLang="zh-TW" sz="1600" dirty="0"/>
              <a:t>must complete a 6-hour academic ethics education course within three  years before to the application for NSTC projects (Note :The academic research ethics education course credits are different from the human research ethics course credits)</a:t>
            </a:r>
          </a:p>
          <a:p>
            <a:r>
              <a:rPr lang="en-US" altLang="zh-TW" sz="1600" dirty="0"/>
              <a:t>Please visit the Center for Taiwan Academic Research Ethics Education website to explore elective courses (</a:t>
            </a:r>
            <a:r>
              <a:rPr lang="en-US" altLang="zh-TW" sz="1600" u="sng" dirty="0">
                <a:hlinkClick r:id="rId3"/>
              </a:rPr>
              <a:t>https://ethics.moe.edu.tw/</a:t>
            </a:r>
            <a:r>
              <a:rPr lang="en-US" altLang="zh-TW" sz="1600" u="sng" dirty="0"/>
              <a:t> )</a:t>
            </a:r>
            <a:endParaRPr lang="en-US" altLang="zh-TW" sz="1600" dirty="0"/>
          </a:p>
          <a:p>
            <a:r>
              <a:rPr lang="en-US" altLang="zh-TW" sz="1600" dirty="0"/>
              <a:t>When registering for elective courses, faculty members must register individually by signing up for an account themselves.</a:t>
            </a:r>
          </a:p>
        </p:txBody>
      </p:sp>
      <p:sp>
        <p:nvSpPr>
          <p:cNvPr id="10" name="矩形 9"/>
          <p:cNvSpPr/>
          <p:nvPr/>
        </p:nvSpPr>
        <p:spPr>
          <a:xfrm>
            <a:off x="3172683" y="5098794"/>
            <a:ext cx="8257318" cy="646331"/>
          </a:xfrm>
          <a:prstGeom prst="rect">
            <a:avLst/>
          </a:prstGeom>
        </p:spPr>
        <p:txBody>
          <a:bodyPr wrap="square">
            <a:spAutoFit/>
          </a:bodyPr>
          <a:lstStyle/>
          <a:p>
            <a:r>
              <a:rPr lang="en-US" altLang="zh-TW" dirty="0">
                <a:ea typeface="微軟正黑體" pitchFamily="34" charset="-120"/>
              </a:rPr>
              <a:t>Please visit the ORD website and e-paper subscription site </a:t>
            </a:r>
            <a:r>
              <a:rPr lang="en-US" altLang="zh-TW" dirty="0"/>
              <a:t>for more information </a:t>
            </a:r>
            <a:r>
              <a:rPr lang="en-US" altLang="zh-TW" dirty="0">
                <a:ea typeface="微軟正黑體" pitchFamily="34" charset="-120"/>
              </a:rPr>
              <a:t>: </a:t>
            </a:r>
            <a:r>
              <a:rPr lang="en-US" altLang="zh-TW" dirty="0">
                <a:ea typeface="微軟正黑體" pitchFamily="34" charset="-120"/>
                <a:hlinkClick r:id="rId4"/>
              </a:rPr>
              <a:t>https://www.acad.ntnu.edu.tw/zh_tw/epapers</a:t>
            </a:r>
            <a:r>
              <a:rPr lang="zh-TW" altLang="en-US" dirty="0">
                <a:ea typeface="微軟正黑體" pitchFamily="34" charset="-120"/>
              </a:rPr>
              <a:t> </a:t>
            </a:r>
            <a:endParaRPr lang="en-US" altLang="zh-TW" dirty="0">
              <a:ea typeface="微軟正黑體" pitchFamily="34" charset="-120"/>
            </a:endParaRPr>
          </a:p>
        </p:txBody>
      </p:sp>
      <p:sp>
        <p:nvSpPr>
          <p:cNvPr id="12" name="圓角矩形 11"/>
          <p:cNvSpPr/>
          <p:nvPr/>
        </p:nvSpPr>
        <p:spPr>
          <a:xfrm>
            <a:off x="333632" y="5959729"/>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lnSpcReduction="10000"/>
          </a:bodyPr>
          <a:lstStyle/>
          <a:p>
            <a:pPr algn="ctr"/>
            <a:r>
              <a:rPr lang="en-US" altLang="zh-TW" b="1" dirty="0">
                <a:latin typeface="微軟正黑體" pitchFamily="34" charset="-120"/>
                <a:ea typeface="微軟正黑體" pitchFamily="34" charset="-120"/>
              </a:rPr>
              <a:t>Standard operating procedure (SOP)</a:t>
            </a:r>
            <a:endParaRPr lang="zh-TW" altLang="en-US" b="1" dirty="0">
              <a:latin typeface="微軟正黑體" pitchFamily="34" charset="-120"/>
              <a:ea typeface="微軟正黑體" pitchFamily="34" charset="-120"/>
            </a:endParaRPr>
          </a:p>
        </p:txBody>
      </p:sp>
      <p:sp>
        <p:nvSpPr>
          <p:cNvPr id="13" name="矩形 12"/>
          <p:cNvSpPr/>
          <p:nvPr/>
        </p:nvSpPr>
        <p:spPr>
          <a:xfrm>
            <a:off x="3172682" y="6005377"/>
            <a:ext cx="9019318" cy="646331"/>
          </a:xfrm>
          <a:prstGeom prst="rect">
            <a:avLst/>
          </a:prstGeom>
        </p:spPr>
        <p:txBody>
          <a:bodyPr wrap="square">
            <a:spAutoFit/>
          </a:bodyPr>
          <a:lstStyle/>
          <a:p>
            <a:pPr marL="0" lvl="1"/>
            <a:r>
              <a:rPr lang="en-US" altLang="zh-TW" dirty="0">
                <a:ea typeface="微軟正黑體" pitchFamily="34" charset="-120"/>
              </a:rPr>
              <a:t>Please refer to the ORD website at </a:t>
            </a:r>
            <a:r>
              <a:rPr lang="en-US" altLang="zh-TW" dirty="0">
                <a:ea typeface="微軟正黑體" pitchFamily="34" charset="-120"/>
                <a:hlinkClick r:id="rId5"/>
              </a:rPr>
              <a:t>https://www.acad.ntnu.edu.tw/zh_tw/ord/1page301/1page301_1</a:t>
            </a:r>
            <a:r>
              <a:rPr lang="zh-TW" altLang="en-US" dirty="0">
                <a:ea typeface="微軟正黑體" pitchFamily="34" charset="-120"/>
              </a:rPr>
              <a:t> </a:t>
            </a:r>
            <a:endParaRPr lang="en-US" altLang="zh-TW" dirty="0">
              <a:ea typeface="微軟正黑體" pitchFamily="34" charset="-120"/>
            </a:endParaRPr>
          </a:p>
        </p:txBody>
      </p:sp>
    </p:spTree>
    <p:extLst>
      <p:ext uri="{BB962C8B-B14F-4D97-AF65-F5344CB8AC3E}">
        <p14:creationId xmlns:p14="http://schemas.microsoft.com/office/powerpoint/2010/main" val="74625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Research project application</a:t>
            </a:r>
            <a:br>
              <a:rPr lang="en-US" altLang="zh-TW" dirty="0">
                <a:solidFill>
                  <a:prstClr val="white">
                    <a:lumMod val="95000"/>
                  </a:prstClr>
                </a:solidFill>
                <a:latin typeface="Calibri"/>
              </a:rPr>
            </a:br>
            <a:r>
              <a:rPr lang="en-US" altLang="zh-TW" dirty="0">
                <a:solidFill>
                  <a:prstClr val="white">
                    <a:lumMod val="95000"/>
                  </a:prstClr>
                </a:solidFill>
                <a:latin typeface="Calibri"/>
              </a:rPr>
              <a:t>(3/6)</a:t>
            </a:r>
            <a:endParaRPr lang="zh-TW" altLang="en-US" dirty="0"/>
          </a:p>
        </p:txBody>
      </p:sp>
      <p:sp>
        <p:nvSpPr>
          <p:cNvPr id="4" name="圓角矩形 3"/>
          <p:cNvSpPr/>
          <p:nvPr/>
        </p:nvSpPr>
        <p:spPr>
          <a:xfrm>
            <a:off x="333630" y="1420918"/>
            <a:ext cx="11202588"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altLang="zh-TW" sz="2800" b="1" dirty="0">
                <a:ea typeface="微軟正黑體" pitchFamily="34" charset="-120"/>
              </a:rPr>
              <a:t>Institutional Review Board: Human research ethics course credits are different from academic  ethics education course credits</a:t>
            </a:r>
            <a:endParaRPr lang="zh-TW" altLang="en-US" sz="2800" b="1" dirty="0">
              <a:solidFill>
                <a:schemeClr val="bg1"/>
              </a:solidFill>
              <a:ea typeface="微軟正黑體" pitchFamily="34" charset="-120"/>
            </a:endParaRPr>
          </a:p>
        </p:txBody>
      </p:sp>
      <p:sp>
        <p:nvSpPr>
          <p:cNvPr id="9" name="矩形 8"/>
          <p:cNvSpPr/>
          <p:nvPr/>
        </p:nvSpPr>
        <p:spPr>
          <a:xfrm>
            <a:off x="454196" y="2401659"/>
            <a:ext cx="11082022" cy="3600986"/>
          </a:xfrm>
          <a:prstGeom prst="rect">
            <a:avLst/>
          </a:prstGeom>
        </p:spPr>
        <p:txBody>
          <a:bodyPr wrap="square">
            <a:spAutoFit/>
          </a:bodyPr>
          <a:lstStyle/>
          <a:p>
            <a:r>
              <a:rPr lang="en-US" altLang="zh-TW" sz="2000" b="1" dirty="0">
                <a:solidFill>
                  <a:srgbClr val="7030A0"/>
                </a:solidFill>
                <a:ea typeface="微軟正黑體" pitchFamily="34" charset="-120"/>
              </a:rPr>
              <a:t>Relevant law: Paragraph 4, Article 11, Directions governing NSTC subsidies for research projects</a:t>
            </a:r>
          </a:p>
          <a:p>
            <a:pPr>
              <a:spcAft>
                <a:spcPts val="0"/>
              </a:spcAft>
            </a:pPr>
            <a:r>
              <a:rPr lang="en-US" altLang="zh-TW" sz="1600" kern="100" dirty="0">
                <a:cs typeface="Times New Roman"/>
              </a:rPr>
              <a:t>1. Research projects involving human testing, or collection of human specimens, embryos, or embryonic stem cells require the attachment of documents approved by the medical ethics committee or the institutional review board. Projects involving gene recombination require the attachment of the consent form for conducting gene recombination experiments approved by the biosafety committee. Projects involving field trials for gene transfer require the attachment of documents approved by the competent authority. Projects involving animal experiments require the attachment of documents approved by the Institutional Animal Care and Use Committee. Projects involving testing of infectious substances of Level 2 or higher require the attachment of documents approved by related departments. If the documents of approval cannot be submitted during the application, the documents for review must first be submitted, and the documents of approval must be added within six months after the application. </a:t>
            </a:r>
            <a:endParaRPr lang="zh-TW" altLang="zh-TW" sz="1600" kern="100" dirty="0">
              <a:cs typeface="Times New Roman"/>
            </a:endParaRPr>
          </a:p>
          <a:p>
            <a:pPr>
              <a:spcAft>
                <a:spcPts val="0"/>
              </a:spcAft>
            </a:pPr>
            <a:r>
              <a:rPr lang="en-US" altLang="zh-TW" sz="1600" kern="100" dirty="0">
                <a:cs typeface="Times New Roman"/>
              </a:rPr>
              <a:t>2. Research projects by the NSTC Department of Humanities and Social Sciences involving systematic investigations or professional academic knowledge exploratory activities focusing on individuals or groups through interventions, interactions, or use of data that can be used to identify specific parties require the attachment of documents of approval submitted to the research ethics committee for review before the project begins.</a:t>
            </a:r>
            <a:endParaRPr lang="zh-TW" altLang="zh-TW" sz="1600" kern="100" dirty="0">
              <a:cs typeface="Times New Roman"/>
            </a:endParaRPr>
          </a:p>
        </p:txBody>
      </p:sp>
      <p:sp>
        <p:nvSpPr>
          <p:cNvPr id="6" name="圓角矩形 5"/>
          <p:cNvSpPr/>
          <p:nvPr/>
        </p:nvSpPr>
        <p:spPr>
          <a:xfrm>
            <a:off x="4123113" y="5910349"/>
            <a:ext cx="7734998" cy="7798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85000" lnSpcReduction="20000"/>
          </a:bodyPr>
          <a:lstStyle/>
          <a:p>
            <a:pPr algn="ctr"/>
            <a:r>
              <a:rPr lang="en-US" altLang="zh-TW" sz="2800" dirty="0">
                <a:ea typeface="微軟正黑體" pitchFamily="34" charset="-120"/>
              </a:rPr>
              <a:t>Please contact the NTNU Center for Research Ethics for matters related to research ethics review</a:t>
            </a:r>
            <a:endParaRPr lang="zh-TW" altLang="en-US" sz="2800" dirty="0">
              <a:ea typeface="微軟正黑體" pitchFamily="34" charset="-120"/>
            </a:endParaRPr>
          </a:p>
        </p:txBody>
      </p:sp>
    </p:spTree>
    <p:extLst>
      <p:ext uri="{BB962C8B-B14F-4D97-AF65-F5344CB8AC3E}">
        <p14:creationId xmlns:p14="http://schemas.microsoft.com/office/powerpoint/2010/main" val="237256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Research project application</a:t>
            </a:r>
            <a:br>
              <a:rPr lang="en-US" altLang="zh-TW" dirty="0">
                <a:solidFill>
                  <a:prstClr val="white">
                    <a:lumMod val="95000"/>
                  </a:prstClr>
                </a:solidFill>
                <a:latin typeface="Calibri"/>
              </a:rPr>
            </a:br>
            <a:r>
              <a:rPr lang="en-US" altLang="zh-TW" dirty="0">
                <a:solidFill>
                  <a:prstClr val="white">
                    <a:lumMod val="95000"/>
                  </a:prstClr>
                </a:solidFill>
                <a:latin typeface="Calibri"/>
              </a:rPr>
              <a:t>(4/6)</a:t>
            </a:r>
            <a:endParaRPr lang="zh-TW" altLang="en-US" dirty="0"/>
          </a:p>
        </p:txBody>
      </p:sp>
      <p:sp>
        <p:nvSpPr>
          <p:cNvPr id="4" name="圓角矩形 3"/>
          <p:cNvSpPr/>
          <p:nvPr/>
        </p:nvSpPr>
        <p:spPr>
          <a:xfrm>
            <a:off x="333630" y="1420918"/>
            <a:ext cx="10194327"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altLang="zh-TW" sz="2400" b="1" dirty="0">
                <a:ea typeface="微軟正黑體" pitchFamily="34" charset="-120"/>
              </a:rPr>
              <a:t>NSTC 2030 Cross-Generation Young Scholars Program-</a:t>
            </a:r>
            <a:r>
              <a:rPr lang="zh-TW" altLang="en-US" sz="2400" b="1" dirty="0">
                <a:ea typeface="微軟正黑體" pitchFamily="34" charset="-120"/>
              </a:rPr>
              <a:t> </a:t>
            </a:r>
            <a:r>
              <a:rPr lang="en-US" altLang="zh-TW" sz="2400" b="1" dirty="0">
                <a:ea typeface="微軟正黑體" pitchFamily="34" charset="-120"/>
              </a:rPr>
              <a:t>Information regarding the types of projects involved with this program was added since 2021</a:t>
            </a:r>
            <a:endParaRPr lang="zh-TW" altLang="en-US" sz="2400" b="1" dirty="0">
              <a:ea typeface="微軟正黑體" pitchFamily="34" charset="-120"/>
            </a:endParaRPr>
          </a:p>
        </p:txBody>
      </p:sp>
      <p:sp>
        <p:nvSpPr>
          <p:cNvPr id="8" name="圓角矩形 7"/>
          <p:cNvSpPr/>
          <p:nvPr/>
        </p:nvSpPr>
        <p:spPr>
          <a:xfrm>
            <a:off x="333631" y="2446639"/>
            <a:ext cx="1013256" cy="5560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b="1" dirty="0">
                <a:latin typeface="微軟正黑體" pitchFamily="34" charset="-120"/>
                <a:ea typeface="微軟正黑體" pitchFamily="34" charset="-120"/>
              </a:rPr>
              <a:t>Types</a:t>
            </a:r>
            <a:endParaRPr lang="zh-TW" altLang="en-US" b="1" dirty="0">
              <a:latin typeface="微軟正黑體" pitchFamily="34" charset="-120"/>
              <a:ea typeface="微軟正黑體" pitchFamily="34" charset="-120"/>
            </a:endParaRPr>
          </a:p>
        </p:txBody>
      </p:sp>
      <p:sp>
        <p:nvSpPr>
          <p:cNvPr id="11" name="圓角矩形 10"/>
          <p:cNvSpPr/>
          <p:nvPr/>
        </p:nvSpPr>
        <p:spPr>
          <a:xfrm>
            <a:off x="1507524" y="2446639"/>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7500" lnSpcReduction="20000"/>
          </a:bodyPr>
          <a:lstStyle/>
          <a:p>
            <a:pPr algn="ctr"/>
            <a:r>
              <a:rPr lang="en-US" altLang="zh-TW" b="1" dirty="0">
                <a:latin typeface="微軟正黑體" pitchFamily="34" charset="-120"/>
                <a:ea typeface="微軟正黑體" pitchFamily="34" charset="-120"/>
              </a:rPr>
              <a:t>Emerging Young Scholars</a:t>
            </a:r>
            <a:endParaRPr lang="zh-TW" altLang="en-US" b="1" dirty="0">
              <a:latin typeface="微軟正黑體" pitchFamily="34" charset="-120"/>
              <a:ea typeface="微軟正黑體" pitchFamily="34" charset="-120"/>
            </a:endParaRPr>
          </a:p>
        </p:txBody>
      </p:sp>
      <p:sp>
        <p:nvSpPr>
          <p:cNvPr id="17" name="圓角矩形 16"/>
          <p:cNvSpPr/>
          <p:nvPr/>
        </p:nvSpPr>
        <p:spPr>
          <a:xfrm>
            <a:off x="1507524" y="3519622"/>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7500" lnSpcReduction="20000"/>
          </a:bodyPr>
          <a:lstStyle/>
          <a:p>
            <a:pPr algn="ctr"/>
            <a:r>
              <a:rPr lang="en-US" altLang="zh-TW" b="1" dirty="0">
                <a:latin typeface="微軟正黑體" pitchFamily="34" charset="-120"/>
                <a:ea typeface="微軟正黑體" pitchFamily="34" charset="-120"/>
              </a:rPr>
              <a:t>Excellent Young Scholars</a:t>
            </a:r>
            <a:endParaRPr lang="zh-TW" altLang="en-US" b="1" dirty="0">
              <a:latin typeface="微軟正黑體" pitchFamily="34" charset="-120"/>
              <a:ea typeface="微軟正黑體" pitchFamily="34" charset="-120"/>
            </a:endParaRPr>
          </a:p>
        </p:txBody>
      </p:sp>
      <p:sp>
        <p:nvSpPr>
          <p:cNvPr id="19" name="圓角矩形 18"/>
          <p:cNvSpPr/>
          <p:nvPr/>
        </p:nvSpPr>
        <p:spPr>
          <a:xfrm>
            <a:off x="1507524" y="4607012"/>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r>
              <a:rPr lang="en-US" altLang="zh-TW" sz="1200" b="1" dirty="0">
                <a:ea typeface="微軟正黑體" pitchFamily="34" charset="-120"/>
              </a:rPr>
              <a:t>International Outstanding Young Scholars</a:t>
            </a:r>
            <a:endParaRPr lang="zh-TW" altLang="en-US" sz="1200" b="1" dirty="0">
              <a:ea typeface="微軟正黑體" pitchFamily="34" charset="-120"/>
            </a:endParaRPr>
          </a:p>
        </p:txBody>
      </p:sp>
      <p:sp>
        <p:nvSpPr>
          <p:cNvPr id="15" name="矩形 14"/>
          <p:cNvSpPr/>
          <p:nvPr/>
        </p:nvSpPr>
        <p:spPr>
          <a:xfrm>
            <a:off x="3178773" y="2303642"/>
            <a:ext cx="8671870" cy="1077218"/>
          </a:xfrm>
          <a:prstGeom prst="rect">
            <a:avLst/>
          </a:prstGeom>
        </p:spPr>
        <p:txBody>
          <a:bodyPr wrap="square">
            <a:spAutoFit/>
          </a:bodyPr>
          <a:lstStyle/>
          <a:p>
            <a:r>
              <a:rPr lang="zh-TW" altLang="en-US" sz="1600" dirty="0">
                <a:ea typeface="微軟正黑體" pitchFamily="34" charset="-120"/>
              </a:rPr>
              <a:t>*</a:t>
            </a:r>
            <a:r>
              <a:rPr lang="en-US" altLang="zh-TW" sz="1600" dirty="0"/>
              <a:t>Worked as teaching and/or research faculty members domestically or abroad for no longer than five years or acquired</a:t>
            </a:r>
            <a:r>
              <a:rPr lang="zh-TW" altLang="en-US" sz="1600" dirty="0"/>
              <a:t> </a:t>
            </a:r>
            <a:r>
              <a:rPr lang="en-US" altLang="zh-TW" sz="1600" dirty="0"/>
              <a:t>Ph.D. degrees within five years prior to the application</a:t>
            </a:r>
            <a:endParaRPr lang="zh-TW" altLang="zh-TW" sz="1600" dirty="0"/>
          </a:p>
          <a:p>
            <a:r>
              <a:rPr lang="zh-TW" altLang="en-US" sz="1600" dirty="0">
                <a:ea typeface="微軟正黑體" pitchFamily="34" charset="-120"/>
              </a:rPr>
              <a:t>*</a:t>
            </a:r>
            <a:r>
              <a:rPr lang="en-US" altLang="zh-TW" sz="1600" dirty="0">
                <a:ea typeface="微軟正黑體" pitchFamily="34" charset="-120"/>
              </a:rPr>
              <a:t>Approved for 25 projects per year, with each project subsidized no more than NT$5,000,000</a:t>
            </a:r>
          </a:p>
          <a:p>
            <a:r>
              <a:rPr lang="zh-TW" altLang="en-US" sz="1600" dirty="0">
                <a:ea typeface="微軟正黑體" pitchFamily="34" charset="-120"/>
              </a:rPr>
              <a:t>*</a:t>
            </a:r>
            <a:r>
              <a:rPr lang="en-US" altLang="zh-TW" sz="1600" dirty="0">
                <a:ea typeface="微軟正黑體" pitchFamily="34" charset="-120"/>
              </a:rPr>
              <a:t>Allowance for PI</a:t>
            </a:r>
            <a:r>
              <a:rPr lang="zh-TW" altLang="en-US" sz="1600" dirty="0">
                <a:ea typeface="微軟正黑體" pitchFamily="34" charset="-120"/>
              </a:rPr>
              <a:t>：</a:t>
            </a:r>
            <a:r>
              <a:rPr lang="en-US" altLang="zh-TW" sz="1600" dirty="0">
                <a:ea typeface="微軟正黑體" pitchFamily="34" charset="-120"/>
              </a:rPr>
              <a:t> NT$30,000 per month</a:t>
            </a:r>
            <a:endParaRPr lang="zh-TW" altLang="en-US" sz="1600" dirty="0">
              <a:ea typeface="微軟正黑體" pitchFamily="34" charset="-120"/>
            </a:endParaRPr>
          </a:p>
        </p:txBody>
      </p:sp>
      <p:sp>
        <p:nvSpPr>
          <p:cNvPr id="20" name="矩形 19"/>
          <p:cNvSpPr/>
          <p:nvPr/>
        </p:nvSpPr>
        <p:spPr>
          <a:xfrm>
            <a:off x="3196280" y="3455429"/>
            <a:ext cx="8651272" cy="1077218"/>
          </a:xfrm>
          <a:prstGeom prst="rect">
            <a:avLst/>
          </a:prstGeom>
        </p:spPr>
        <p:txBody>
          <a:bodyPr wrap="square">
            <a:spAutoFit/>
          </a:bodyPr>
          <a:lstStyle/>
          <a:p>
            <a:r>
              <a:rPr lang="zh-TW" altLang="en-US" sz="1600" dirty="0"/>
              <a:t>*</a:t>
            </a:r>
            <a:r>
              <a:rPr lang="en-US" altLang="zh-TW" sz="1600" dirty="0"/>
              <a:t>Must be under 45 years of age, and having worked in academic research institutions in Taiwan</a:t>
            </a:r>
          </a:p>
          <a:p>
            <a:r>
              <a:rPr lang="zh-TW" altLang="en-US" sz="1600" dirty="0"/>
              <a:t>*</a:t>
            </a:r>
            <a:r>
              <a:rPr lang="en-US" altLang="zh-TW" sz="1600" dirty="0"/>
              <a:t>Approved for a certain number of new projects and a certain amount of subsidies each year in accordance with the results of the review</a:t>
            </a:r>
          </a:p>
          <a:p>
            <a:r>
              <a:rPr lang="en-US" altLang="zh-TW" sz="1600" dirty="0"/>
              <a:t>*Allowance for PI </a:t>
            </a:r>
            <a:r>
              <a:rPr lang="zh-TW" altLang="en-US" sz="1600" dirty="0"/>
              <a:t>：</a:t>
            </a:r>
            <a:r>
              <a:rPr lang="en-US" altLang="zh-TW" sz="1600" dirty="0"/>
              <a:t>NT$20,000 per month</a:t>
            </a:r>
          </a:p>
        </p:txBody>
      </p:sp>
      <p:sp>
        <p:nvSpPr>
          <p:cNvPr id="21" name="矩形 20"/>
          <p:cNvSpPr/>
          <p:nvPr/>
        </p:nvSpPr>
        <p:spPr>
          <a:xfrm>
            <a:off x="3196278" y="4593107"/>
            <a:ext cx="8519472" cy="1077218"/>
          </a:xfrm>
          <a:prstGeom prst="rect">
            <a:avLst/>
          </a:prstGeom>
        </p:spPr>
        <p:txBody>
          <a:bodyPr wrap="square">
            <a:spAutoFit/>
          </a:bodyPr>
          <a:lstStyle/>
          <a:p>
            <a:r>
              <a:rPr lang="zh-TW" altLang="en-US" sz="1600" dirty="0"/>
              <a:t>*</a:t>
            </a:r>
            <a:r>
              <a:rPr lang="en-US" altLang="zh-TW" sz="1600" dirty="0"/>
              <a:t> Must be under 45 years of age and possess exceptional performance in international independent research , qualifications, and international team formation domestically and abroad.</a:t>
            </a:r>
          </a:p>
          <a:p>
            <a:r>
              <a:rPr lang="zh-TW" altLang="en-US" sz="1600" dirty="0"/>
              <a:t>*</a:t>
            </a:r>
            <a:r>
              <a:rPr lang="en-US" altLang="zh-TW" sz="1600" dirty="0"/>
              <a:t>Approved for 15 projects per year, with each project subsidized no more than NT$10,000,000</a:t>
            </a:r>
            <a:endParaRPr lang="en-US" altLang="zh-TW" dirty="0">
              <a:latin typeface="微軟正黑體" pitchFamily="34" charset="-120"/>
              <a:ea typeface="微軟正黑體" pitchFamily="34" charset="-120"/>
            </a:endParaRPr>
          </a:p>
          <a:p>
            <a:r>
              <a:rPr lang="en-US" altLang="zh-TW" sz="1600" dirty="0"/>
              <a:t>*Allowance for PI </a:t>
            </a:r>
            <a:r>
              <a:rPr lang="zh-TW" altLang="en-US" sz="1600" dirty="0"/>
              <a:t>：</a:t>
            </a:r>
            <a:r>
              <a:rPr lang="en-US" altLang="zh-TW" sz="1600" dirty="0"/>
              <a:t>NT$50,000 per month </a:t>
            </a:r>
            <a:endParaRPr lang="zh-TW" altLang="en-US" sz="1600" dirty="0"/>
          </a:p>
        </p:txBody>
      </p:sp>
      <p:sp>
        <p:nvSpPr>
          <p:cNvPr id="22" name="圓角矩形 21"/>
          <p:cNvSpPr/>
          <p:nvPr/>
        </p:nvSpPr>
        <p:spPr>
          <a:xfrm>
            <a:off x="333631" y="5853248"/>
            <a:ext cx="1346888" cy="5560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85000" lnSpcReduction="20000"/>
          </a:bodyPr>
          <a:lstStyle/>
          <a:p>
            <a:pPr algn="ctr"/>
            <a:r>
              <a:rPr lang="en-US" altLang="zh-TW" b="1" dirty="0">
                <a:latin typeface="微軟正黑體" pitchFamily="34" charset="-120"/>
                <a:ea typeface="微軟正黑體" pitchFamily="34" charset="-120"/>
              </a:rPr>
              <a:t>Application time</a:t>
            </a:r>
            <a:endParaRPr lang="zh-TW" altLang="en-US" b="1" dirty="0">
              <a:latin typeface="微軟正黑體" pitchFamily="34" charset="-120"/>
              <a:ea typeface="微軟正黑體" pitchFamily="34" charset="-120"/>
            </a:endParaRPr>
          </a:p>
        </p:txBody>
      </p:sp>
      <p:sp>
        <p:nvSpPr>
          <p:cNvPr id="23" name="圓角矩形 22"/>
          <p:cNvSpPr/>
          <p:nvPr/>
        </p:nvSpPr>
        <p:spPr>
          <a:xfrm>
            <a:off x="1952368" y="5815539"/>
            <a:ext cx="9991981" cy="6314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ormAutofit fontScale="92500" lnSpcReduction="10000"/>
          </a:bodyPr>
          <a:lstStyle/>
          <a:p>
            <a:r>
              <a:rPr lang="en-US" altLang="zh-TW" dirty="0">
                <a:latin typeface="微軟正黑體" pitchFamily="34" charset="-120"/>
                <a:ea typeface="微軟正黑體" pitchFamily="34" charset="-120"/>
              </a:rPr>
              <a:t>2026: To announced by NSTC </a:t>
            </a:r>
          </a:p>
          <a:p>
            <a:r>
              <a:rPr lang="en-US" altLang="zh-TW" dirty="0">
                <a:latin typeface="微軟正黑體" pitchFamily="34" charset="-120"/>
                <a:ea typeface="微軟正黑體" pitchFamily="34" charset="-120"/>
              </a:rPr>
              <a:t>(2025: Approximately the same as the Annual application delivery time for the year)</a:t>
            </a:r>
          </a:p>
        </p:txBody>
      </p:sp>
    </p:spTree>
    <p:extLst>
      <p:ext uri="{BB962C8B-B14F-4D97-AF65-F5344CB8AC3E}">
        <p14:creationId xmlns:p14="http://schemas.microsoft.com/office/powerpoint/2010/main" val="248206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Research project application</a:t>
            </a:r>
            <a:br>
              <a:rPr lang="en-US" altLang="zh-TW" dirty="0">
                <a:solidFill>
                  <a:prstClr val="white">
                    <a:lumMod val="95000"/>
                  </a:prstClr>
                </a:solidFill>
                <a:latin typeface="Calibri"/>
              </a:rPr>
            </a:br>
            <a:r>
              <a:rPr lang="en-US" altLang="zh-TW" dirty="0">
                <a:solidFill>
                  <a:prstClr val="white">
                    <a:lumMod val="95000"/>
                  </a:prstClr>
                </a:solidFill>
                <a:latin typeface="Calibri"/>
              </a:rPr>
              <a:t>(5/6)</a:t>
            </a:r>
            <a:endParaRPr lang="zh-TW" altLang="en-US" dirty="0"/>
          </a:p>
        </p:txBody>
      </p:sp>
      <p:sp>
        <p:nvSpPr>
          <p:cNvPr id="17" name="圓角矩形 16"/>
          <p:cNvSpPr/>
          <p:nvPr/>
        </p:nvSpPr>
        <p:spPr>
          <a:xfrm>
            <a:off x="2695575" y="1348637"/>
            <a:ext cx="1575732"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0000" lnSpcReduction="20000"/>
          </a:bodyPr>
          <a:lstStyle/>
          <a:p>
            <a:r>
              <a:rPr lang="en-US" altLang="zh-TW" sz="2000" b="1" dirty="0">
                <a:ea typeface="微軟正黑體" pitchFamily="34" charset="-120"/>
              </a:rPr>
              <a:t>Solicitation by Official Document</a:t>
            </a:r>
            <a:endParaRPr lang="zh-TW" altLang="en-US" sz="2000" b="1" dirty="0">
              <a:ea typeface="微軟正黑體" pitchFamily="34" charset="-120"/>
            </a:endParaRPr>
          </a:p>
        </p:txBody>
      </p:sp>
      <p:sp>
        <p:nvSpPr>
          <p:cNvPr id="19" name="圓角矩形 18"/>
          <p:cNvSpPr/>
          <p:nvPr/>
        </p:nvSpPr>
        <p:spPr>
          <a:xfrm>
            <a:off x="2695576" y="2143026"/>
            <a:ext cx="1575732"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85000" lnSpcReduction="10000"/>
          </a:bodyPr>
          <a:lstStyle/>
          <a:p>
            <a:r>
              <a:rPr lang="en-US" altLang="zh-TW" sz="2000" b="1" dirty="0">
                <a:ea typeface="微軟正黑體" pitchFamily="34" charset="-120"/>
              </a:rPr>
              <a:t>Individual bid</a:t>
            </a:r>
            <a:endParaRPr lang="zh-TW" altLang="en-US" sz="2000" b="1" dirty="0">
              <a:ea typeface="微軟正黑體" pitchFamily="34" charset="-120"/>
            </a:endParaRPr>
          </a:p>
        </p:txBody>
      </p:sp>
      <p:sp>
        <p:nvSpPr>
          <p:cNvPr id="4" name="圓角矩形 3"/>
          <p:cNvSpPr/>
          <p:nvPr/>
        </p:nvSpPr>
        <p:spPr>
          <a:xfrm>
            <a:off x="333631" y="1348637"/>
            <a:ext cx="2162433" cy="129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altLang="zh-TW" sz="2400" b="1" dirty="0">
                <a:ea typeface="微軟正黑體" pitchFamily="34" charset="-120"/>
              </a:rPr>
              <a:t>Projects funded by government agencies outside of NSTC</a:t>
            </a:r>
            <a:endParaRPr lang="zh-TW" altLang="en-US" sz="2400" b="1" dirty="0">
              <a:ea typeface="微軟正黑體" pitchFamily="34" charset="-120"/>
            </a:endParaRPr>
          </a:p>
        </p:txBody>
      </p:sp>
      <p:sp>
        <p:nvSpPr>
          <p:cNvPr id="40" name="圓角矩形 39"/>
          <p:cNvSpPr/>
          <p:nvPr/>
        </p:nvSpPr>
        <p:spPr>
          <a:xfrm>
            <a:off x="4411360" y="1348637"/>
            <a:ext cx="7488197"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fontScale="77500" lnSpcReduction="20000"/>
          </a:bodyPr>
          <a:lstStyle/>
          <a:p>
            <a:r>
              <a:rPr lang="en-US" altLang="zh-TW" sz="2000" dirty="0">
                <a:ea typeface="微軟正黑體" pitchFamily="34" charset="-120"/>
              </a:rPr>
              <a:t>See the application information published on the ORD website, ORD e-paper,  and NTNU e-bulletin</a:t>
            </a:r>
            <a:endParaRPr lang="zh-TW" altLang="en-US" sz="2000" dirty="0">
              <a:ea typeface="微軟正黑體" pitchFamily="34" charset="-120"/>
            </a:endParaRPr>
          </a:p>
        </p:txBody>
      </p:sp>
      <p:sp>
        <p:nvSpPr>
          <p:cNvPr id="42" name="圓角矩形 41"/>
          <p:cNvSpPr/>
          <p:nvPr/>
        </p:nvSpPr>
        <p:spPr>
          <a:xfrm>
            <a:off x="333632" y="3754178"/>
            <a:ext cx="2285998" cy="40126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normAutofit fontScale="70000" lnSpcReduction="20000"/>
          </a:bodyPr>
          <a:lstStyle/>
          <a:p>
            <a:pPr algn="ctr"/>
            <a:r>
              <a:rPr lang="en-US" altLang="zh-TW" sz="2400" b="1" dirty="0">
                <a:ea typeface="微軟正黑體" pitchFamily="34" charset="-120"/>
              </a:rPr>
              <a:t>Application procedure</a:t>
            </a:r>
            <a:endParaRPr lang="zh-TW" altLang="en-US" sz="2400" b="1" dirty="0">
              <a:ea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1824181895"/>
              </p:ext>
            </p:extLst>
          </p:nvPr>
        </p:nvGraphicFramePr>
        <p:xfrm>
          <a:off x="2301778" y="4229101"/>
          <a:ext cx="6908897" cy="1100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333632" y="2842053"/>
            <a:ext cx="11565925" cy="7661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dirty="0">
                <a:solidFill>
                  <a:srgbClr val="002060"/>
                </a:solidFill>
                <a:ea typeface="微軟正黑體" pitchFamily="34" charset="-120"/>
              </a:rPr>
              <a:t>*</a:t>
            </a:r>
            <a:r>
              <a:rPr lang="en-US" altLang="zh-TW" dirty="0">
                <a:solidFill>
                  <a:srgbClr val="002060"/>
                </a:solidFill>
                <a:ea typeface="微軟正黑體" pitchFamily="34" charset="-120"/>
              </a:rPr>
              <a:t>The application deadlines for projects requiring unified delivery by NTNU are subject to announcements by NTNU</a:t>
            </a:r>
          </a:p>
          <a:p>
            <a:pPr algn="ctr"/>
            <a:r>
              <a:rPr lang="en-US" altLang="zh-TW" dirty="0">
                <a:solidFill>
                  <a:srgbClr val="002060"/>
                </a:solidFill>
                <a:ea typeface="微軟正黑體" pitchFamily="34" charset="-120"/>
              </a:rPr>
              <a:t>*The documents required for the bid are processed in accordance with the tender regulations announced by each agency</a:t>
            </a:r>
          </a:p>
        </p:txBody>
      </p:sp>
      <p:graphicFrame>
        <p:nvGraphicFramePr>
          <p:cNvPr id="9" name="資料庫圖表 8"/>
          <p:cNvGraphicFramePr/>
          <p:nvPr>
            <p:extLst/>
          </p:nvPr>
        </p:nvGraphicFramePr>
        <p:xfrm>
          <a:off x="7496175" y="4238624"/>
          <a:ext cx="4552949" cy="110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圓角矩形 11"/>
          <p:cNvSpPr/>
          <p:nvPr/>
        </p:nvSpPr>
        <p:spPr>
          <a:xfrm>
            <a:off x="4411360" y="2124072"/>
            <a:ext cx="4399266"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fontScale="77500" lnSpcReduction="20000"/>
          </a:bodyPr>
          <a:lstStyle/>
          <a:p>
            <a:r>
              <a:rPr lang="en-US" altLang="zh-TW" sz="2000" dirty="0">
                <a:ea typeface="微軟正黑體" pitchFamily="34" charset="-120"/>
              </a:rPr>
              <a:t>See the tender announcements on the websites of the ORD or government agencies</a:t>
            </a:r>
            <a:endParaRPr lang="zh-TW" altLang="en-US" sz="2000" dirty="0">
              <a:ea typeface="微軟正黑體" pitchFamily="34" charset="-120"/>
            </a:endParaRPr>
          </a:p>
        </p:txBody>
      </p:sp>
      <p:sp>
        <p:nvSpPr>
          <p:cNvPr id="13" name="圓角矩形 12"/>
          <p:cNvSpPr/>
          <p:nvPr/>
        </p:nvSpPr>
        <p:spPr>
          <a:xfrm>
            <a:off x="9313391" y="2116585"/>
            <a:ext cx="2586166"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fontScale="77500" lnSpcReduction="20000"/>
          </a:bodyPr>
          <a:lstStyle/>
          <a:p>
            <a:r>
              <a:rPr lang="en-US" altLang="zh-TW" sz="2000" dirty="0">
                <a:ea typeface="微軟正黑體" pitchFamily="34" charset="-120"/>
              </a:rPr>
              <a:t>Negotiate with the agencies separately</a:t>
            </a:r>
            <a:endParaRPr lang="zh-TW" altLang="en-US" sz="2000" dirty="0">
              <a:ea typeface="微軟正黑體" pitchFamily="34" charset="-120"/>
            </a:endParaRPr>
          </a:p>
        </p:txBody>
      </p:sp>
      <p:sp>
        <p:nvSpPr>
          <p:cNvPr id="3" name="文字方塊 2"/>
          <p:cNvSpPr txBox="1"/>
          <p:nvPr/>
        </p:nvSpPr>
        <p:spPr>
          <a:xfrm>
            <a:off x="8868548" y="2293007"/>
            <a:ext cx="444843" cy="369332"/>
          </a:xfrm>
          <a:prstGeom prst="rect">
            <a:avLst/>
          </a:prstGeom>
          <a:noFill/>
        </p:spPr>
        <p:txBody>
          <a:bodyPr wrap="square" rtlCol="0">
            <a:spAutoFit/>
          </a:bodyPr>
          <a:lstStyle/>
          <a:p>
            <a:r>
              <a:rPr lang="en-US" altLang="zh-TW" dirty="0"/>
              <a:t>or</a:t>
            </a:r>
            <a:endParaRPr lang="zh-TW" altLang="en-US" dirty="0"/>
          </a:p>
        </p:txBody>
      </p:sp>
      <p:sp>
        <p:nvSpPr>
          <p:cNvPr id="6" name="流程圖: 準備作業 5"/>
          <p:cNvSpPr/>
          <p:nvPr/>
        </p:nvSpPr>
        <p:spPr>
          <a:xfrm>
            <a:off x="333632" y="4241104"/>
            <a:ext cx="2466718" cy="1087200"/>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normAutofit fontScale="85000" lnSpcReduction="10000"/>
          </a:bodyPr>
          <a:lstStyle/>
          <a:p>
            <a:pPr algn="ctr"/>
            <a:r>
              <a:rPr lang="en-US" altLang="zh-TW" dirty="0">
                <a:ea typeface="微軟正黑體" pitchFamily="34" charset="-120"/>
              </a:rPr>
              <a:t>For applications requiring unified delivery by NTNU</a:t>
            </a:r>
            <a:endParaRPr lang="zh-TW" altLang="en-US" dirty="0">
              <a:ea typeface="微軟正黑體" pitchFamily="34" charset="-120"/>
            </a:endParaRPr>
          </a:p>
        </p:txBody>
      </p:sp>
      <p:sp>
        <p:nvSpPr>
          <p:cNvPr id="18" name="流程圖: 準備作業 17"/>
          <p:cNvSpPr/>
          <p:nvPr/>
        </p:nvSpPr>
        <p:spPr>
          <a:xfrm>
            <a:off x="333631" y="5481414"/>
            <a:ext cx="2466719" cy="1087200"/>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400" dirty="0">
                <a:ea typeface="微軟正黑體" pitchFamily="34" charset="-120"/>
              </a:rPr>
              <a:t>For applications not requiring unified delivery by the NTNU</a:t>
            </a:r>
            <a:endParaRPr lang="zh-TW" altLang="en-US" sz="1400" dirty="0">
              <a:ea typeface="微軟正黑體" pitchFamily="34" charset="-120"/>
            </a:endParaRPr>
          </a:p>
        </p:txBody>
      </p:sp>
      <p:graphicFrame>
        <p:nvGraphicFramePr>
          <p:cNvPr id="20" name="資料庫圖表 19"/>
          <p:cNvGraphicFramePr/>
          <p:nvPr>
            <p:extLst/>
          </p:nvPr>
        </p:nvGraphicFramePr>
        <p:xfrm>
          <a:off x="2311561" y="5466834"/>
          <a:ext cx="6908400" cy="110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4" name="資料庫圖表 23"/>
          <p:cNvGraphicFramePr/>
          <p:nvPr>
            <p:extLst/>
          </p:nvPr>
        </p:nvGraphicFramePr>
        <p:xfrm>
          <a:off x="7543800" y="5480800"/>
          <a:ext cx="4543425" cy="1101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92955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Research project application</a:t>
            </a:r>
            <a:br>
              <a:rPr lang="en-US" altLang="zh-TW" dirty="0">
                <a:solidFill>
                  <a:prstClr val="white">
                    <a:lumMod val="95000"/>
                  </a:prstClr>
                </a:solidFill>
                <a:latin typeface="Calibri"/>
              </a:rPr>
            </a:br>
            <a:r>
              <a:rPr lang="en-US" altLang="zh-TW" dirty="0">
                <a:solidFill>
                  <a:prstClr val="white">
                    <a:lumMod val="95000"/>
                  </a:prstClr>
                </a:solidFill>
                <a:latin typeface="Calibri"/>
              </a:rPr>
              <a:t>(6/6)</a:t>
            </a:r>
            <a:endParaRPr lang="zh-TW" altLang="en-US" dirty="0"/>
          </a:p>
        </p:txBody>
      </p:sp>
      <p:sp>
        <p:nvSpPr>
          <p:cNvPr id="4" name="圓角矩形 3"/>
          <p:cNvSpPr/>
          <p:nvPr/>
        </p:nvSpPr>
        <p:spPr>
          <a:xfrm>
            <a:off x="333631" y="1348637"/>
            <a:ext cx="4188942" cy="70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altLang="zh-TW" sz="2800" b="1" dirty="0">
                <a:latin typeface="微軟正黑體" pitchFamily="34" charset="-120"/>
                <a:ea typeface="微軟正黑體" pitchFamily="34" charset="-120"/>
              </a:rPr>
              <a:t>Projects funded by government agencies outside of NSTC</a:t>
            </a:r>
          </a:p>
        </p:txBody>
      </p:sp>
      <p:sp>
        <p:nvSpPr>
          <p:cNvPr id="21" name="圓角矩形 20"/>
          <p:cNvSpPr/>
          <p:nvPr/>
        </p:nvSpPr>
        <p:spPr>
          <a:xfrm>
            <a:off x="333631" y="2508421"/>
            <a:ext cx="2839050"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7500" lnSpcReduction="20000"/>
          </a:bodyPr>
          <a:lstStyle/>
          <a:p>
            <a:pPr algn="ctr"/>
            <a:r>
              <a:rPr lang="en-US" altLang="zh-TW" b="1" dirty="0">
                <a:ea typeface="微軟正黑體" pitchFamily="34" charset="-120"/>
              </a:rPr>
              <a:t>For bids that require Certificate from Registered/Accredited Universities</a:t>
            </a:r>
            <a:endParaRPr lang="zh-TW" altLang="en-US" b="1" dirty="0">
              <a:ea typeface="微軟正黑體" pitchFamily="34" charset="-120"/>
            </a:endParaRPr>
          </a:p>
        </p:txBody>
      </p:sp>
      <p:sp>
        <p:nvSpPr>
          <p:cNvPr id="22" name="矩形 21"/>
          <p:cNvSpPr/>
          <p:nvPr/>
        </p:nvSpPr>
        <p:spPr>
          <a:xfrm>
            <a:off x="3172682" y="2531244"/>
            <a:ext cx="8257318" cy="646331"/>
          </a:xfrm>
          <a:prstGeom prst="rect">
            <a:avLst/>
          </a:prstGeom>
        </p:spPr>
        <p:txBody>
          <a:bodyPr wrap="square">
            <a:spAutoFit/>
          </a:bodyPr>
          <a:lstStyle/>
          <a:p>
            <a:r>
              <a:rPr lang="en-US" altLang="zh-TW" b="1" dirty="0">
                <a:ea typeface="微軟正黑體" pitchFamily="34" charset="-120"/>
              </a:rPr>
              <a:t>Please visit the Office of Academic Affairs website </a:t>
            </a:r>
            <a:r>
              <a:rPr lang="en-US" altLang="zh-TW" b="1" dirty="0">
                <a:solidFill>
                  <a:srgbClr val="7030A0"/>
                </a:solidFill>
                <a:ea typeface="微軟正黑體" pitchFamily="34" charset="-120"/>
                <a:hlinkClick r:id="rId2"/>
              </a:rPr>
              <a:t>https://www.aa.ntnu.edu.tw/zh_tw/Registry/Application/filingcase</a:t>
            </a:r>
            <a:r>
              <a:rPr lang="en-US" altLang="zh-TW" b="1" dirty="0">
                <a:solidFill>
                  <a:srgbClr val="7030A0"/>
                </a:solidFill>
                <a:ea typeface="微軟正黑體" pitchFamily="34" charset="-120"/>
              </a:rPr>
              <a:t> </a:t>
            </a:r>
            <a:endParaRPr lang="zh-TW" altLang="en-US" b="1" dirty="0">
              <a:solidFill>
                <a:srgbClr val="7030A0"/>
              </a:solidFill>
              <a:ea typeface="微軟正黑體" pitchFamily="34" charset="-120"/>
            </a:endParaRPr>
          </a:p>
        </p:txBody>
      </p:sp>
      <p:sp>
        <p:nvSpPr>
          <p:cNvPr id="23" name="圓角矩形 22"/>
          <p:cNvSpPr/>
          <p:nvPr/>
        </p:nvSpPr>
        <p:spPr>
          <a:xfrm>
            <a:off x="339809" y="3352800"/>
            <a:ext cx="2832871"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b="1" dirty="0">
                <a:ea typeface="微軟正黑體" pitchFamily="34" charset="-120"/>
              </a:rPr>
              <a:t>For bids that require tax-free certificates</a:t>
            </a:r>
            <a:endParaRPr lang="zh-TW" altLang="en-US" b="1" dirty="0">
              <a:ea typeface="微軟正黑體" pitchFamily="34" charset="-120"/>
            </a:endParaRPr>
          </a:p>
        </p:txBody>
      </p:sp>
      <p:sp>
        <p:nvSpPr>
          <p:cNvPr id="5" name="矩形 4"/>
          <p:cNvSpPr/>
          <p:nvPr/>
        </p:nvSpPr>
        <p:spPr>
          <a:xfrm>
            <a:off x="3172683" y="3352800"/>
            <a:ext cx="8590692" cy="691979"/>
          </a:xfrm>
          <a:prstGeom prst="rect">
            <a:avLst/>
          </a:prstGeom>
        </p:spPr>
        <p:txBody>
          <a:bodyPr wrap="square">
            <a:normAutofit fontScale="85000" lnSpcReduction="20000"/>
          </a:bodyPr>
          <a:lstStyle/>
          <a:p>
            <a:r>
              <a:rPr lang="en-US" altLang="zh-TW" b="1" dirty="0">
                <a:ea typeface="微軟正黑體" pitchFamily="34" charset="-120"/>
              </a:rPr>
              <a:t>For tax-free certification and type 1 check credit inquiry please contact the Cashier section of the Office of General Affairs      </a:t>
            </a:r>
          </a:p>
          <a:p>
            <a:r>
              <a:rPr lang="en-US" altLang="zh-TW" b="1" dirty="0">
                <a:solidFill>
                  <a:srgbClr val="7030A0"/>
                </a:solidFill>
                <a:ea typeface="微軟正黑體" pitchFamily="34" charset="-120"/>
              </a:rPr>
              <a:t>Download the table at : </a:t>
            </a:r>
            <a:r>
              <a:rPr lang="en-US" altLang="zh-TW" b="1" dirty="0">
                <a:solidFill>
                  <a:srgbClr val="7030A0"/>
                </a:solidFill>
                <a:ea typeface="微軟正黑體" pitchFamily="34" charset="-120"/>
                <a:hlinkClick r:id="rId3"/>
              </a:rPr>
              <a:t>https://www.ga.ntnu.edu.tw/cas/index.aspx?page=form </a:t>
            </a:r>
            <a:endParaRPr lang="en-US" altLang="zh-TW" b="1" dirty="0">
              <a:solidFill>
                <a:srgbClr val="7030A0"/>
              </a:solidFill>
              <a:ea typeface="微軟正黑體" pitchFamily="34" charset="-120"/>
            </a:endParaRPr>
          </a:p>
        </p:txBody>
      </p:sp>
      <p:sp>
        <p:nvSpPr>
          <p:cNvPr id="25" name="圓角矩形 24"/>
          <p:cNvSpPr/>
          <p:nvPr/>
        </p:nvSpPr>
        <p:spPr>
          <a:xfrm>
            <a:off x="333631" y="4230130"/>
            <a:ext cx="2839052"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0000" lnSpcReduction="20000"/>
          </a:bodyPr>
          <a:lstStyle/>
          <a:p>
            <a:pPr algn="ctr"/>
            <a:r>
              <a:rPr lang="en-US" altLang="zh-TW" b="1" dirty="0">
                <a:solidFill>
                  <a:schemeClr val="bg1"/>
                </a:solidFill>
              </a:rPr>
              <a:t>Application Form on Administrative Fee Supplement Methods for Commission / Subsidy Project Budget</a:t>
            </a:r>
            <a:endParaRPr lang="zh-TW" altLang="en-US" b="1" dirty="0">
              <a:solidFill>
                <a:schemeClr val="bg1"/>
              </a:solidFill>
              <a:ea typeface="微軟正黑體" pitchFamily="34" charset="-120"/>
            </a:endParaRPr>
          </a:p>
        </p:txBody>
      </p:sp>
      <p:sp>
        <p:nvSpPr>
          <p:cNvPr id="26" name="矩形 25"/>
          <p:cNvSpPr/>
          <p:nvPr/>
        </p:nvSpPr>
        <p:spPr>
          <a:xfrm>
            <a:off x="3172682" y="4252953"/>
            <a:ext cx="6283002" cy="615553"/>
          </a:xfrm>
          <a:prstGeom prst="rect">
            <a:avLst/>
          </a:prstGeom>
        </p:spPr>
        <p:txBody>
          <a:bodyPr wrap="none">
            <a:spAutoFit/>
          </a:bodyPr>
          <a:lstStyle/>
          <a:p>
            <a:r>
              <a:rPr lang="en-US" altLang="zh-TW" b="1" dirty="0">
                <a:ea typeface="微軟正黑體" pitchFamily="34" charset="-120"/>
              </a:rPr>
              <a:t>Please refer to the Office of Research and Development website</a:t>
            </a:r>
          </a:p>
          <a:p>
            <a:r>
              <a:rPr lang="en-US" altLang="zh-TW" sz="1600" b="1" dirty="0">
                <a:solidFill>
                  <a:srgbClr val="0070C0"/>
                </a:solidFill>
                <a:ea typeface="微軟正黑體" pitchFamily="34" charset="-120"/>
                <a:hlinkClick r:id="rId4">
                  <a:extLst>
                    <a:ext uri="{A12FA001-AC4F-418D-AE19-62706E023703}">
                      <ahyp:hlinkClr xmlns:ahyp="http://schemas.microsoft.com/office/drawing/2018/hyperlinkcolor" val="tx"/>
                    </a:ext>
                  </a:extLst>
                </a:hlinkClick>
              </a:rPr>
              <a:t>https://www.acad.ntnu.edu.tw/zh_tw/drc/3page2</a:t>
            </a:r>
            <a:endParaRPr lang="en-US" altLang="zh-TW" sz="1600" b="1" dirty="0">
              <a:solidFill>
                <a:srgbClr val="0070C0"/>
              </a:solidFill>
              <a:ea typeface="微軟正黑體" pitchFamily="34" charset="-120"/>
            </a:endParaRPr>
          </a:p>
        </p:txBody>
      </p:sp>
      <p:sp>
        <p:nvSpPr>
          <p:cNvPr id="27" name="圓角矩形 26"/>
          <p:cNvSpPr/>
          <p:nvPr/>
        </p:nvSpPr>
        <p:spPr>
          <a:xfrm>
            <a:off x="339809" y="5095104"/>
            <a:ext cx="2832874"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7500" lnSpcReduction="20000"/>
          </a:bodyPr>
          <a:lstStyle/>
          <a:p>
            <a:pPr algn="ctr"/>
            <a:r>
              <a:rPr lang="en-US" altLang="zh-TW" b="1" dirty="0">
                <a:ea typeface="微軟正黑體" pitchFamily="34" charset="-120"/>
              </a:rPr>
              <a:t>SOP (including the table of hierarchical responsibilities for legal documents)</a:t>
            </a:r>
            <a:endParaRPr lang="zh-TW" altLang="en-US" b="1" dirty="0">
              <a:ea typeface="微軟正黑體" pitchFamily="34" charset="-120"/>
            </a:endParaRPr>
          </a:p>
        </p:txBody>
      </p:sp>
      <p:sp>
        <p:nvSpPr>
          <p:cNvPr id="28" name="矩形 27"/>
          <p:cNvSpPr/>
          <p:nvPr/>
        </p:nvSpPr>
        <p:spPr>
          <a:xfrm>
            <a:off x="3172680" y="5120329"/>
            <a:ext cx="6283002" cy="615553"/>
          </a:xfrm>
          <a:prstGeom prst="rect">
            <a:avLst/>
          </a:prstGeom>
        </p:spPr>
        <p:txBody>
          <a:bodyPr wrap="none">
            <a:spAutoFit/>
          </a:bodyPr>
          <a:lstStyle/>
          <a:p>
            <a:r>
              <a:rPr lang="en-US" altLang="zh-TW" b="1" dirty="0">
                <a:ea typeface="微軟正黑體" pitchFamily="34" charset="-120"/>
              </a:rPr>
              <a:t>Please refer to the Office of Research and Development website</a:t>
            </a:r>
            <a:endParaRPr lang="en-US" altLang="zh-TW" b="1" dirty="0">
              <a:solidFill>
                <a:srgbClr val="7030A0"/>
              </a:solidFill>
              <a:ea typeface="微軟正黑體" pitchFamily="34" charset="-120"/>
            </a:endParaRPr>
          </a:p>
          <a:p>
            <a:r>
              <a:rPr lang="en-US" altLang="zh-TW" sz="1600" b="1" dirty="0">
                <a:solidFill>
                  <a:srgbClr val="0070C0"/>
                </a:solidFill>
                <a:ea typeface="微軟正黑體" pitchFamily="34" charset="-120"/>
                <a:hlinkClick r:id="rId4">
                  <a:extLst>
                    <a:ext uri="{A12FA001-AC4F-418D-AE19-62706E023703}">
                      <ahyp:hlinkClr xmlns:ahyp="http://schemas.microsoft.com/office/drawing/2018/hyperlinkcolor" val="tx"/>
                    </a:ext>
                  </a:extLst>
                </a:hlinkClick>
              </a:rPr>
              <a:t>https://www.acad.ntnu.edu.tw/zh_tw/drc/3page2</a:t>
            </a:r>
            <a:endParaRPr lang="en-US" altLang="zh-TW" sz="1600" b="1" dirty="0">
              <a:solidFill>
                <a:srgbClr val="0070C0"/>
              </a:solidFill>
              <a:ea typeface="微軟正黑體" pitchFamily="34" charset="-120"/>
            </a:endParaRPr>
          </a:p>
        </p:txBody>
      </p:sp>
    </p:spTree>
    <p:extLst>
      <p:ext uri="{BB962C8B-B14F-4D97-AF65-F5344CB8AC3E}">
        <p14:creationId xmlns:p14="http://schemas.microsoft.com/office/powerpoint/2010/main" val="24535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mn-lt"/>
              </a:rPr>
              <a:t>Intramural subsidies and awards(1/4)</a:t>
            </a:r>
            <a:endParaRPr lang="zh-TW" altLang="en-US" dirty="0">
              <a:latin typeface="+mn-lt"/>
            </a:endParaRPr>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rmAutofit/>
          </a:bodyPr>
          <a:lstStyle/>
          <a:p>
            <a:pPr algn="ctr">
              <a:spcAft>
                <a:spcPts val="0"/>
              </a:spcAft>
            </a:pPr>
            <a:r>
              <a:rPr lang="en-US" altLang="zh-TW" sz="2400" b="1" dirty="0"/>
              <a:t>Case-by-case Review</a:t>
            </a:r>
            <a:endParaRPr lang="zh-TW" sz="2400" b="1" kern="100" dirty="0">
              <a:effectLst/>
              <a:ea typeface="新細明體"/>
              <a:cs typeface="Times New Roman"/>
            </a:endParaRPr>
          </a:p>
        </p:txBody>
      </p:sp>
      <p:sp>
        <p:nvSpPr>
          <p:cNvPr id="5" name="矩形 4"/>
          <p:cNvSpPr/>
          <p:nvPr/>
        </p:nvSpPr>
        <p:spPr>
          <a:xfrm>
            <a:off x="4559031" y="6037837"/>
            <a:ext cx="7242444" cy="276999"/>
          </a:xfrm>
          <a:prstGeom prst="rect">
            <a:avLst/>
          </a:prstGeom>
        </p:spPr>
        <p:txBody>
          <a:bodyPr wrap="square">
            <a:spAutoFit/>
          </a:bodyPr>
          <a:lstStyle/>
          <a:p>
            <a:r>
              <a:rPr lang="zh-TW" altLang="zh-TW" sz="1200" dirty="0">
                <a:latin typeface="+mj-lt"/>
              </a:rPr>
              <a:t> </a:t>
            </a:r>
            <a:r>
              <a:rPr lang="en-US" altLang="zh-TW" sz="1200" dirty="0">
                <a:solidFill>
                  <a:schemeClr val="accent2">
                    <a:lumMod val="75000"/>
                  </a:schemeClr>
                </a:solidFill>
                <a:latin typeface="+mj-lt"/>
              </a:rPr>
              <a:t>*</a:t>
            </a:r>
            <a:r>
              <a:rPr lang="en-US" altLang="zh-TW" sz="1200" b="1" dirty="0">
                <a:solidFill>
                  <a:schemeClr val="accent2">
                    <a:lumMod val="75000"/>
                  </a:schemeClr>
                </a:solidFill>
                <a:latin typeface="+mj-lt"/>
              </a:rPr>
              <a:t>Subsidies for international conferences must be applied for at least 5 weeks before</a:t>
            </a:r>
            <a:r>
              <a:rPr lang="zh-TW" altLang="en-US" sz="1200" b="1" dirty="0">
                <a:solidFill>
                  <a:schemeClr val="accent2">
                    <a:lumMod val="75000"/>
                  </a:schemeClr>
                </a:solidFill>
                <a:latin typeface="+mj-lt"/>
              </a:rPr>
              <a:t> </a:t>
            </a:r>
            <a:r>
              <a:rPr lang="en-US" altLang="zh-TW" sz="1200" b="1" dirty="0">
                <a:solidFill>
                  <a:schemeClr val="accent2">
                    <a:lumMod val="75000"/>
                  </a:schemeClr>
                </a:solidFill>
                <a:latin typeface="+mj-lt"/>
              </a:rPr>
              <a:t>the conference commences</a:t>
            </a:r>
            <a:endParaRPr lang="zh-TW" altLang="en-US" sz="1200" dirty="0">
              <a:solidFill>
                <a:schemeClr val="accent2">
                  <a:lumMod val="75000"/>
                </a:schemeClr>
              </a:solidFill>
              <a:latin typeface="+mj-lt"/>
            </a:endParaRPr>
          </a:p>
        </p:txBody>
      </p:sp>
      <p:sp>
        <p:nvSpPr>
          <p:cNvPr id="7" name="向右箭號 6"/>
          <p:cNvSpPr/>
          <p:nvPr/>
        </p:nvSpPr>
        <p:spPr>
          <a:xfrm>
            <a:off x="2397208" y="1388042"/>
            <a:ext cx="2133601"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92500"/>
          </a:bodyPr>
          <a:lstStyle/>
          <a:p>
            <a:r>
              <a:rPr lang="en-US" altLang="zh-TW" sz="1900" b="1" dirty="0">
                <a:ea typeface="微軟正黑體" pitchFamily="34" charset="-120"/>
              </a:rPr>
              <a:t>Team organization</a:t>
            </a:r>
            <a:endParaRPr lang="zh-TW" altLang="en-US" sz="1900" b="1" dirty="0">
              <a:ea typeface="微軟正黑體" pitchFamily="34" charset="-120"/>
            </a:endParaRPr>
          </a:p>
        </p:txBody>
      </p:sp>
      <p:sp>
        <p:nvSpPr>
          <p:cNvPr id="9" name="矩形 8"/>
          <p:cNvSpPr/>
          <p:nvPr/>
        </p:nvSpPr>
        <p:spPr>
          <a:xfrm>
            <a:off x="4664578" y="1466733"/>
            <a:ext cx="7218813" cy="619050"/>
          </a:xfrm>
          <a:prstGeom prst="rect">
            <a:avLst/>
          </a:prstGeom>
        </p:spPr>
        <p:txBody>
          <a:bodyPr wrap="square">
            <a:normAutofit fontScale="85000" lnSpcReduction="20000"/>
          </a:bodyPr>
          <a:lstStyle/>
          <a:p>
            <a:pPr algn="just">
              <a:lnSpc>
                <a:spcPct val="100000"/>
              </a:lnSpc>
              <a:spcAft>
                <a:spcPts val="0"/>
              </a:spcAft>
            </a:pPr>
            <a:r>
              <a:rPr lang="en-US" altLang="zh-TW" sz="2400" kern="100" dirty="0">
                <a:ea typeface="微軟正黑體" pitchFamily="34" charset="-120"/>
              </a:rPr>
              <a:t>Subsidy for promoting the organization of interdisciplinary teams by the faculty</a:t>
            </a:r>
            <a:endParaRPr lang="zh-TW" altLang="zh-TW" sz="2000" kern="100" dirty="0">
              <a:solidFill>
                <a:srgbClr val="0B5294"/>
              </a:solidFill>
              <a:ea typeface="微軟正黑體" pitchFamily="34" charset="-120"/>
              <a:cs typeface="Times New Roman"/>
            </a:endParaRPr>
          </a:p>
        </p:txBody>
      </p:sp>
      <p:sp>
        <p:nvSpPr>
          <p:cNvPr id="24" name="向右箭號 23"/>
          <p:cNvSpPr/>
          <p:nvPr/>
        </p:nvSpPr>
        <p:spPr>
          <a:xfrm>
            <a:off x="2397211" y="2411468"/>
            <a:ext cx="2133598"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TW" sz="1900" b="1" dirty="0">
                <a:ea typeface="微軟正黑體" pitchFamily="34" charset="-120"/>
              </a:rPr>
              <a:t>Paper editing</a:t>
            </a:r>
            <a:endParaRPr lang="zh-TW" altLang="en-US" sz="1900" b="1" dirty="0">
              <a:ea typeface="微軟正黑體" pitchFamily="34" charset="-120"/>
            </a:endParaRPr>
          </a:p>
        </p:txBody>
      </p:sp>
      <p:sp>
        <p:nvSpPr>
          <p:cNvPr id="10" name="矩形 9"/>
          <p:cNvSpPr/>
          <p:nvPr/>
        </p:nvSpPr>
        <p:spPr>
          <a:xfrm>
            <a:off x="4664578" y="2568851"/>
            <a:ext cx="6031997" cy="461665"/>
          </a:xfrm>
          <a:prstGeom prst="rect">
            <a:avLst/>
          </a:prstGeom>
        </p:spPr>
        <p:txBody>
          <a:bodyPr wrap="none">
            <a:normAutofit/>
          </a:bodyPr>
          <a:lstStyle/>
          <a:p>
            <a:pPr algn="just">
              <a:lnSpc>
                <a:spcPct val="100000"/>
              </a:lnSpc>
              <a:spcAft>
                <a:spcPts val="0"/>
              </a:spcAft>
            </a:pPr>
            <a:r>
              <a:rPr lang="en-US" altLang="zh-TW" sz="2000" kern="100" dirty="0">
                <a:ea typeface="微軟正黑體" pitchFamily="34" charset="-120"/>
              </a:rPr>
              <a:t>Subsidy for English paper editing services</a:t>
            </a:r>
            <a:endParaRPr lang="zh-TW" altLang="zh-TW" kern="100" dirty="0">
              <a:solidFill>
                <a:srgbClr val="0B5294"/>
              </a:solidFill>
              <a:ea typeface="微軟正黑體" pitchFamily="34" charset="-120"/>
              <a:cs typeface="Times New Roman"/>
            </a:endParaRPr>
          </a:p>
        </p:txBody>
      </p:sp>
      <p:sp>
        <p:nvSpPr>
          <p:cNvPr id="25" name="向右箭號 24"/>
          <p:cNvSpPr/>
          <p:nvPr/>
        </p:nvSpPr>
        <p:spPr>
          <a:xfrm>
            <a:off x="2413678" y="3492952"/>
            <a:ext cx="2133595"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77500" lnSpcReduction="20000"/>
          </a:bodyPr>
          <a:lstStyle/>
          <a:p>
            <a:r>
              <a:rPr lang="en-US" altLang="zh-TW" sz="1900" b="1" dirty="0">
                <a:ea typeface="微軟正黑體" pitchFamily="34" charset="-120"/>
              </a:rPr>
              <a:t>Paper publication fee</a:t>
            </a:r>
            <a:endParaRPr lang="zh-TW" altLang="en-US" sz="1900" b="1" dirty="0">
              <a:ea typeface="微軟正黑體" pitchFamily="34" charset="-120"/>
            </a:endParaRPr>
          </a:p>
        </p:txBody>
      </p:sp>
      <p:sp>
        <p:nvSpPr>
          <p:cNvPr id="12" name="矩形 11"/>
          <p:cNvSpPr/>
          <p:nvPr/>
        </p:nvSpPr>
        <p:spPr>
          <a:xfrm>
            <a:off x="4679146" y="3608803"/>
            <a:ext cx="6980689" cy="503198"/>
          </a:xfrm>
          <a:prstGeom prst="rect">
            <a:avLst/>
          </a:prstGeom>
        </p:spPr>
        <p:txBody>
          <a:bodyPr wrap="square">
            <a:noAutofit/>
          </a:bodyPr>
          <a:lstStyle/>
          <a:p>
            <a:pPr algn="just">
              <a:lnSpc>
                <a:spcPct val="100000"/>
              </a:lnSpc>
              <a:spcAft>
                <a:spcPts val="0"/>
              </a:spcAft>
            </a:pPr>
            <a:r>
              <a:rPr lang="en-US" altLang="zh-TW" sz="2000" kern="100" dirty="0">
                <a:solidFill>
                  <a:schemeClr val="dk1"/>
                </a:solidFill>
                <a:ea typeface="微軟正黑體" pitchFamily="34" charset="-120"/>
              </a:rPr>
              <a:t>Subsidy for the publication of original academic papers</a:t>
            </a:r>
            <a:endParaRPr lang="zh-TW" altLang="zh-TW" sz="2000" kern="100" dirty="0">
              <a:solidFill>
                <a:schemeClr val="dk1"/>
              </a:solidFill>
              <a:ea typeface="微軟正黑體" pitchFamily="34" charset="-120"/>
            </a:endParaRPr>
          </a:p>
        </p:txBody>
      </p:sp>
      <p:sp>
        <p:nvSpPr>
          <p:cNvPr id="26" name="向右箭號 25"/>
          <p:cNvSpPr/>
          <p:nvPr/>
        </p:nvSpPr>
        <p:spPr>
          <a:xfrm>
            <a:off x="2413678" y="4452539"/>
            <a:ext cx="2133593" cy="81910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Autofit/>
          </a:bodyPr>
          <a:lstStyle/>
          <a:p>
            <a:r>
              <a:rPr lang="en-US" altLang="zh-TW" sz="1400" b="1" dirty="0">
                <a:ea typeface="微軟正黑體" pitchFamily="34" charset="-120"/>
              </a:rPr>
              <a:t>Attending international conferences</a:t>
            </a:r>
            <a:endParaRPr lang="zh-TW" altLang="en-US" sz="1400" b="1" dirty="0">
              <a:ea typeface="微軟正黑體" pitchFamily="34" charset="-120"/>
            </a:endParaRPr>
          </a:p>
        </p:txBody>
      </p:sp>
      <p:sp>
        <p:nvSpPr>
          <p:cNvPr id="13" name="矩形 12"/>
          <p:cNvSpPr/>
          <p:nvPr/>
        </p:nvSpPr>
        <p:spPr>
          <a:xfrm>
            <a:off x="4559031" y="4717278"/>
            <a:ext cx="7085137" cy="332291"/>
          </a:xfrm>
          <a:prstGeom prst="rect">
            <a:avLst/>
          </a:prstGeom>
        </p:spPr>
        <p:txBody>
          <a:bodyPr wrap="square">
            <a:normAutofit/>
          </a:bodyPr>
          <a:lstStyle/>
          <a:p>
            <a:pPr algn="just">
              <a:lnSpc>
                <a:spcPct val="100000"/>
              </a:lnSpc>
              <a:spcAft>
                <a:spcPts val="0"/>
              </a:spcAft>
            </a:pPr>
            <a:r>
              <a:rPr lang="en-US" altLang="zh-TW" sz="1400" kern="100" dirty="0">
                <a:ea typeface="微軟正黑體" pitchFamily="34" charset="-120"/>
              </a:rPr>
              <a:t>*Subsidy to faculty for attending top international conferences abroad</a:t>
            </a:r>
            <a:endParaRPr lang="zh-TW" altLang="zh-TW" sz="1400" kern="100" dirty="0">
              <a:solidFill>
                <a:srgbClr val="0B5294"/>
              </a:solidFill>
              <a:ea typeface="微軟正黑體" pitchFamily="34" charset="-120"/>
              <a:cs typeface="Times New Roman"/>
            </a:endParaRPr>
          </a:p>
        </p:txBody>
      </p:sp>
      <p:sp>
        <p:nvSpPr>
          <p:cNvPr id="16" name="矩形 15"/>
          <p:cNvSpPr/>
          <p:nvPr/>
        </p:nvSpPr>
        <p:spPr>
          <a:xfrm>
            <a:off x="4570141" y="5121601"/>
            <a:ext cx="6220870" cy="300082"/>
          </a:xfrm>
          <a:prstGeom prst="rect">
            <a:avLst/>
          </a:prstGeom>
        </p:spPr>
        <p:txBody>
          <a:bodyPr wrap="none">
            <a:spAutoFit/>
          </a:bodyPr>
          <a:lstStyle/>
          <a:p>
            <a:pPr algn="just">
              <a:lnSpc>
                <a:spcPct val="90000"/>
              </a:lnSpc>
            </a:pPr>
            <a:r>
              <a:rPr lang="zh-TW" altLang="en-US" sz="1500" kern="100" dirty="0">
                <a:ea typeface="微軟正黑體" pitchFamily="34" charset="-120"/>
              </a:rPr>
              <a:t>*</a:t>
            </a:r>
            <a:r>
              <a:rPr lang="en-US" altLang="zh-TW" sz="1500" kern="100" dirty="0">
                <a:ea typeface="微軟正黑體" pitchFamily="34" charset="-120"/>
              </a:rPr>
              <a:t>Subsidy to Ph.D. students for publishing papers in international conferences</a:t>
            </a:r>
            <a:endParaRPr lang="zh-TW" altLang="zh-TW" sz="1500" kern="100" dirty="0">
              <a:ea typeface="微軟正黑體" pitchFamily="34" charset="-120"/>
            </a:endParaRPr>
          </a:p>
        </p:txBody>
      </p:sp>
      <p:sp>
        <p:nvSpPr>
          <p:cNvPr id="27" name="向右箭號 26"/>
          <p:cNvSpPr/>
          <p:nvPr/>
        </p:nvSpPr>
        <p:spPr>
          <a:xfrm>
            <a:off x="2436540" y="5421683"/>
            <a:ext cx="2133601" cy="93016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Autofit/>
          </a:bodyPr>
          <a:lstStyle/>
          <a:p>
            <a:r>
              <a:rPr lang="en-US" altLang="zh-TW" sz="1400" b="1" dirty="0">
                <a:ea typeface="微軟正黑體" pitchFamily="34" charset="-120"/>
              </a:rPr>
              <a:t>Hosting international conferences</a:t>
            </a:r>
            <a:endParaRPr lang="zh-TW" altLang="en-US" sz="1400" b="1" dirty="0">
              <a:ea typeface="微軟正黑體" pitchFamily="34" charset="-120"/>
            </a:endParaRPr>
          </a:p>
        </p:txBody>
      </p:sp>
      <p:sp>
        <p:nvSpPr>
          <p:cNvPr id="18" name="矩形 17"/>
          <p:cNvSpPr/>
          <p:nvPr/>
        </p:nvSpPr>
        <p:spPr>
          <a:xfrm>
            <a:off x="4559031" y="5548859"/>
            <a:ext cx="7560299" cy="584775"/>
          </a:xfrm>
          <a:prstGeom prst="rect">
            <a:avLst/>
          </a:prstGeom>
        </p:spPr>
        <p:txBody>
          <a:bodyPr wrap="square">
            <a:spAutoFit/>
          </a:bodyPr>
          <a:lstStyle/>
          <a:p>
            <a:pPr algn="just"/>
            <a:r>
              <a:rPr lang="en-US" altLang="zh-TW" sz="1600" dirty="0">
                <a:solidFill>
                  <a:schemeClr val="accent5">
                    <a:lumMod val="25000"/>
                  </a:schemeClr>
                </a:solidFill>
                <a:ea typeface="華康魏碑體" pitchFamily="65" charset="-120"/>
              </a:rPr>
              <a:t>*</a:t>
            </a:r>
            <a:r>
              <a:rPr lang="en-US" altLang="zh-TW" sz="1600" kern="100" dirty="0"/>
              <a:t>Subsidy for </a:t>
            </a:r>
            <a:r>
              <a:rPr lang="en-US" altLang="zh-TW" sz="1600" dirty="0">
                <a:solidFill>
                  <a:schemeClr val="accent5">
                    <a:lumMod val="25000"/>
                  </a:schemeClr>
                </a:solidFill>
                <a:ea typeface="華康魏碑體" pitchFamily="65" charset="-120"/>
              </a:rPr>
              <a:t>Convention of International Conference and Seminar</a:t>
            </a:r>
          </a:p>
          <a:p>
            <a:pPr algn="just"/>
            <a:r>
              <a:rPr lang="zh-TW" altLang="en-US" sz="1600" kern="100" dirty="0">
                <a:ea typeface="+mj-ea"/>
              </a:rPr>
              <a:t>*</a:t>
            </a:r>
            <a:r>
              <a:rPr lang="en-US" altLang="zh-TW" sz="1600" kern="100" dirty="0">
                <a:ea typeface="+mj-ea"/>
              </a:rPr>
              <a:t>Subsidy for hosting top international conferences</a:t>
            </a:r>
          </a:p>
        </p:txBody>
      </p:sp>
      <p:sp>
        <p:nvSpPr>
          <p:cNvPr id="28" name="矩形 27"/>
          <p:cNvSpPr/>
          <p:nvPr/>
        </p:nvSpPr>
        <p:spPr>
          <a:xfrm>
            <a:off x="4547271" y="4295154"/>
            <a:ext cx="7096897" cy="307777"/>
          </a:xfrm>
          <a:prstGeom prst="rect">
            <a:avLst/>
          </a:prstGeom>
        </p:spPr>
        <p:txBody>
          <a:bodyPr wrap="square">
            <a:spAutoFit/>
          </a:bodyPr>
          <a:lstStyle/>
          <a:p>
            <a:pPr algn="just">
              <a:lnSpc>
                <a:spcPct val="100000"/>
              </a:lnSpc>
              <a:spcAft>
                <a:spcPts val="0"/>
              </a:spcAft>
            </a:pPr>
            <a:r>
              <a:rPr lang="zh-TW" altLang="en-US" sz="1400" kern="100" dirty="0">
                <a:ea typeface="微軟正黑體" pitchFamily="34" charset="-120"/>
              </a:rPr>
              <a:t>*</a:t>
            </a:r>
            <a:r>
              <a:rPr lang="en-US" altLang="zh-TW" sz="1400" kern="100" dirty="0">
                <a:ea typeface="微軟正黑體" pitchFamily="34" charset="-120"/>
              </a:rPr>
              <a:t>Subsidy to new faculty members for publishing papers in international conferences abroad</a:t>
            </a:r>
            <a:endParaRPr lang="zh-TW" altLang="zh-TW" sz="1400" kern="100" dirty="0">
              <a:solidFill>
                <a:srgbClr val="0B5294"/>
              </a:solidFill>
              <a:ea typeface="微軟正黑體" pitchFamily="34" charset="-120"/>
              <a:cs typeface="Times New Roman"/>
            </a:endParaRPr>
          </a:p>
        </p:txBody>
      </p:sp>
      <p:sp>
        <p:nvSpPr>
          <p:cNvPr id="29" name="六角星形 28"/>
          <p:cNvSpPr/>
          <p:nvPr/>
        </p:nvSpPr>
        <p:spPr>
          <a:xfrm>
            <a:off x="11410950" y="4112001"/>
            <a:ext cx="781050" cy="655598"/>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TW" sz="1600" b="1" dirty="0">
                <a:solidFill>
                  <a:srgbClr val="C00000"/>
                </a:solidFill>
                <a:latin typeface="微軟正黑體" pitchFamily="34" charset="-120"/>
                <a:ea typeface="微軟正黑體" pitchFamily="34" charset="-120"/>
              </a:rPr>
              <a:t>New faculty </a:t>
            </a:r>
            <a:endParaRPr lang="zh-TW" altLang="en-US" sz="1600" b="1" dirty="0">
              <a:solidFill>
                <a:srgbClr val="C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73666417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Calligraphy</Template>
  <TotalTime>7191</TotalTime>
  <Words>1892</Words>
  <Application>Microsoft Office PowerPoint</Application>
  <PresentationFormat>寬螢幕</PresentationFormat>
  <Paragraphs>167</Paragraphs>
  <Slides>12</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12</vt:i4>
      </vt:variant>
    </vt:vector>
  </HeadingPairs>
  <TitlesOfParts>
    <vt:vector size="20" baseType="lpstr">
      <vt:lpstr>華康魏碑體</vt:lpstr>
      <vt:lpstr>微軟正黑體</vt:lpstr>
      <vt:lpstr>新細明體</vt:lpstr>
      <vt:lpstr>Arial</vt:lpstr>
      <vt:lpstr>Calibri</vt:lpstr>
      <vt:lpstr>Calibri Light</vt:lpstr>
      <vt:lpstr>Times New Roman</vt:lpstr>
      <vt:lpstr>Office 佈景主題</vt:lpstr>
      <vt:lpstr>Office of Research  and Development (ORD)</vt:lpstr>
      <vt:lpstr>Responsibilities of Division of Research Coordination (DRC)</vt:lpstr>
      <vt:lpstr>Research project application (1/6)</vt:lpstr>
      <vt:lpstr>Research project application (2/6)</vt:lpstr>
      <vt:lpstr>Research project application (3/6)</vt:lpstr>
      <vt:lpstr>Research project application (4/6)</vt:lpstr>
      <vt:lpstr>Research project application (5/6)</vt:lpstr>
      <vt:lpstr>Research project application (6/6)</vt:lpstr>
      <vt:lpstr>Intramural subsidies and awards(1/4)</vt:lpstr>
      <vt:lpstr>Intramural subsidies and awards(2/4)</vt:lpstr>
      <vt:lpstr>Intramural subsidies and awards(3/4)</vt:lpstr>
      <vt:lpstr>Intramural subsidies and awards(4/4)</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EMMA</dc:creator>
  <cp:lastModifiedBy>user</cp:lastModifiedBy>
  <cp:revision>340</cp:revision>
  <cp:lastPrinted>2025-05-28T06:51:47Z</cp:lastPrinted>
  <dcterms:created xsi:type="dcterms:W3CDTF">2019-10-09T03:08:26Z</dcterms:created>
  <dcterms:modified xsi:type="dcterms:W3CDTF">2025-07-22T03:42:23Z</dcterms:modified>
</cp:coreProperties>
</file>