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98" r:id="rId3"/>
    <p:sldId id="301" r:id="rId4"/>
    <p:sldId id="302" r:id="rId5"/>
    <p:sldId id="289" r:id="rId6"/>
    <p:sldId id="303" r:id="rId7"/>
    <p:sldId id="291" r:id="rId8"/>
    <p:sldId id="292" r:id="rId9"/>
    <p:sldId id="293" r:id="rId10"/>
    <p:sldId id="294" r:id="rId11"/>
    <p:sldId id="295" r:id="rId12"/>
    <p:sldId id="296" r:id="rId13"/>
    <p:sldId id="297" r:id="rId14"/>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686"/>
    <a:srgbClr val="183D5E"/>
    <a:srgbClr val="1C2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404" autoAdjust="0"/>
  </p:normalViewPr>
  <p:slideViewPr>
    <p:cSldViewPr snapToGrid="0">
      <p:cViewPr varScale="1">
        <p:scale>
          <a:sx n="114" d="100"/>
          <a:sy n="114" d="100"/>
        </p:scale>
        <p:origin x="474" y="1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r>
            <a:rPr lang="zh-TW" altLang="en-US" sz="1800" b="1" dirty="0">
              <a:latin typeface="微軟正黑體" pitchFamily="34" charset="-120"/>
              <a:ea typeface="微軟正黑體" pitchFamily="34" charset="-120"/>
            </a:rPr>
            <a:t>申請人至國科會線上系統申請</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b"/>
        <a:lstStyle/>
        <a:p>
          <a:pPr>
            <a:lnSpc>
              <a:spcPts val="1500"/>
            </a:lnSpc>
          </a:pPr>
          <a:r>
            <a:rPr lang="zh-TW" altLang="en-US" sz="1800" b="1" dirty="0">
              <a:latin typeface="微軟正黑體" pitchFamily="34" charset="-120"/>
              <a:ea typeface="微軟正黑體" pitchFamily="34" charset="-120"/>
            </a:rPr>
            <a:t>填寫學術倫理</a:t>
          </a:r>
          <a:endParaRPr lang="en-US" altLang="zh-TW" sz="1800" b="1" dirty="0">
            <a:latin typeface="微軟正黑體" pitchFamily="34" charset="-120"/>
            <a:ea typeface="微軟正黑體" pitchFamily="34" charset="-120"/>
          </a:endParaRPr>
        </a:p>
        <a:p>
          <a:pPr>
            <a:lnSpc>
              <a:spcPts val="1500"/>
            </a:lnSpc>
          </a:pPr>
          <a:r>
            <a:rPr lang="zh-TW" altLang="en-US" sz="1800" b="1" dirty="0">
              <a:latin typeface="微軟正黑體" pitchFamily="34" charset="-120"/>
              <a:ea typeface="微軟正黑體" pitchFamily="34" charset="-120"/>
            </a:rPr>
            <a:t>教育課程訓練</a:t>
          </a:r>
          <a:endParaRPr lang="en-US" altLang="zh-TW" sz="1800" b="1" dirty="0">
            <a:latin typeface="微軟正黑體" pitchFamily="34" charset="-120"/>
            <a:ea typeface="微軟正黑體" pitchFamily="34" charset="-120"/>
          </a:endParaRPr>
        </a:p>
        <a:p>
          <a:pPr>
            <a:lnSpc>
              <a:spcPts val="1500"/>
            </a:lnSpc>
          </a:pPr>
          <a:r>
            <a:rPr lang="zh-TW" altLang="en-US" sz="1800" b="1" dirty="0">
              <a:latin typeface="微軟正黑體" pitchFamily="34" charset="-120"/>
              <a:ea typeface="微軟正黑體" pitchFamily="34" charset="-120"/>
            </a:rPr>
            <a:t>檢核表</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8B9B474D-3133-45BA-88CE-AB6344373A2D}">
      <dgm:prSet custT="1"/>
      <dgm:spPr/>
      <dgm:t>
        <a:bodyPr anchor="b"/>
        <a:lstStyle/>
        <a:p>
          <a:pPr>
            <a:lnSpc>
              <a:spcPts val="2000"/>
            </a:lnSpc>
          </a:pPr>
          <a:r>
            <a:rPr lang="zh-TW" altLang="en-US" sz="1800" b="1" dirty="0">
              <a:latin typeface="微軟正黑體" pitchFamily="34" charset="-120"/>
              <a:ea typeface="微軟正黑體" pitchFamily="34" charset="-120"/>
            </a:rPr>
            <a:t>將檢核表送至系所承辦人，並通知系所線上確認案件</a:t>
          </a:r>
        </a:p>
      </dgm:t>
    </dgm:pt>
    <dgm:pt modelId="{DB64DA39-CFBA-4D1D-AE77-2F345364041E}" type="parTrans" cxnId="{BDE373D1-61D2-4531-B63E-F11ADBC5555D}">
      <dgm:prSet/>
      <dgm:spPr/>
      <dgm:t>
        <a:bodyPr/>
        <a:lstStyle/>
        <a:p>
          <a:endParaRPr lang="zh-TW" altLang="en-US"/>
        </a:p>
      </dgm:t>
    </dgm:pt>
    <dgm:pt modelId="{22A11DE8-EB3F-49BC-B0B6-C2C414254F65}" type="sibTrans" cxnId="{BDE373D1-61D2-4531-B63E-F11ADBC5555D}">
      <dgm:prSet/>
      <dgm:spPr/>
      <dgm:t>
        <a:bodyPr/>
        <a:lstStyle/>
        <a:p>
          <a:endParaRPr lang="zh-TW" altLang="en-US"/>
        </a:p>
      </dgm:t>
    </dgm:pt>
    <dgm:pt modelId="{8ABAB40A-9F16-43FA-B4DD-10769300639D}">
      <dgm:prSet custT="1"/>
      <dgm:spPr/>
      <dgm:t>
        <a:bodyPr/>
        <a:lstStyle/>
        <a:p>
          <a:r>
            <a:rPr lang="zh-TW" altLang="en-US" sz="1800" b="1" dirty="0">
              <a:latin typeface="微軟正黑體" pitchFamily="34" charset="-120"/>
              <a:ea typeface="微軟正黑體" pitchFamily="34" charset="-120"/>
            </a:rPr>
            <a:t>系所彙整名冊及檢核表送至研發處</a:t>
          </a:r>
        </a:p>
      </dgm:t>
    </dgm:pt>
    <dgm:pt modelId="{6BAF3389-86D3-4B84-8FA6-32B801D3D7DE}" type="parTrans" cxnId="{B0439EF1-C5D1-4ADD-A9F4-F274DF326617}">
      <dgm:prSet/>
      <dgm:spPr/>
      <dgm:t>
        <a:bodyPr/>
        <a:lstStyle/>
        <a:p>
          <a:endParaRPr lang="zh-TW" altLang="en-US"/>
        </a:p>
      </dgm:t>
    </dgm:pt>
    <dgm:pt modelId="{4D917AA9-93E7-4C45-B4B2-666A377A50CA}" type="sibTrans" cxnId="{B0439EF1-C5D1-4ADD-A9F4-F274DF326617}">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4"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4" custLinFactNeighborX="7343" custLinFactNeighborY="-34028">
        <dgm:presLayoutVars>
          <dgm:chMax val="0"/>
          <dgm:chPref val="0"/>
          <dgm:bulletEnabled val="1"/>
        </dgm:presLayoutVars>
      </dgm:prSet>
      <dgm:spPr/>
    </dgm:pt>
    <dgm:pt modelId="{EC7A7D70-A3AF-4CE5-AD19-D648BB6B4CEB}" type="pres">
      <dgm:prSet presAssocID="{C55BEB23-E199-4BC9-AE3B-EAB9F0D5A1C2}" presName="parTxOnlySpace" presStyleCnt="0"/>
      <dgm:spPr/>
    </dgm:pt>
    <dgm:pt modelId="{EC5C5027-2E18-48FD-8208-18B46FBB2F37}" type="pres">
      <dgm:prSet presAssocID="{8B9B474D-3133-45BA-88CE-AB6344373A2D}" presName="parTxOnly" presStyleLbl="node1" presStyleIdx="2" presStyleCnt="4" custLinFactNeighborX="-31834" custLinFactNeighborY="-5817">
        <dgm:presLayoutVars>
          <dgm:chMax val="0"/>
          <dgm:chPref val="0"/>
          <dgm:bulletEnabled val="1"/>
        </dgm:presLayoutVars>
      </dgm:prSet>
      <dgm:spPr/>
    </dgm:pt>
    <dgm:pt modelId="{F455F6DD-D7CA-4F70-A747-BAC2D5C11409}" type="pres">
      <dgm:prSet presAssocID="{22A11DE8-EB3F-49BC-B0B6-C2C414254F65}" presName="parTxOnlySpace" presStyleCnt="0"/>
      <dgm:spPr/>
    </dgm:pt>
    <dgm:pt modelId="{EE0B6C65-01E5-4A77-8F32-6BA32F20B09F}" type="pres">
      <dgm:prSet presAssocID="{8ABAB40A-9F16-43FA-B4DD-10769300639D}" presName="parTxOnly" presStyleLbl="node1" presStyleIdx="3" presStyleCnt="4" custLinFactNeighborX="-69015" custLinFactNeighborY="-5817">
        <dgm:presLayoutVars>
          <dgm:chMax val="0"/>
          <dgm:chPref val="0"/>
          <dgm:bulletEnabled val="1"/>
        </dgm:presLayoutVars>
      </dgm:prSet>
      <dgm:spPr/>
    </dgm:pt>
  </dgm:ptLst>
  <dgm:cxnLst>
    <dgm:cxn modelId="{7C84855E-AC77-4213-9A1D-6CB414508EE0}" type="presOf" srcId="{8B9B474D-3133-45BA-88CE-AB6344373A2D}" destId="{EC5C5027-2E18-48FD-8208-18B46FBB2F37}" srcOrd="0" destOrd="0" presId="urn:microsoft.com/office/officeart/2005/8/layout/chevron1"/>
    <dgm:cxn modelId="{D6FFDF60-3E82-4DFE-B238-9FE4B0DE906C}" type="presOf" srcId="{8ABAB40A-9F16-43FA-B4DD-10769300639D}" destId="{EE0B6C65-01E5-4A77-8F32-6BA32F20B09F}"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B2620F6B-A5CB-4C99-84B3-10FBFA4B225F}" type="presOf" srcId="{967E91BA-B459-41FF-856B-13933525E3CF}" destId="{18336059-5C84-4E38-B7ED-03142E1CB766}" srcOrd="0" destOrd="0" presId="urn:microsoft.com/office/officeart/2005/8/layout/chevron1"/>
    <dgm:cxn modelId="{FDB52891-3C97-4ED9-91D9-A76BA26718C9}" type="presOf" srcId="{94E604DD-DB19-4738-A3D9-55CA458726B7}" destId="{B0E062C6-8B3D-46DD-8753-F84E2339CF57}" srcOrd="0" destOrd="0" presId="urn:microsoft.com/office/officeart/2005/8/layout/chevron1"/>
    <dgm:cxn modelId="{5B78AB91-C7FA-4B7F-8976-B1E770013A42}" type="presOf" srcId="{37201E13-085B-4109-A75B-A7790B97BFAA}" destId="{E2C3D6D7-E2DE-4A86-B193-D03B8478F98C}"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BDE373D1-61D2-4531-B63E-F11ADBC5555D}" srcId="{37201E13-085B-4109-A75B-A7790B97BFAA}" destId="{8B9B474D-3133-45BA-88CE-AB6344373A2D}" srcOrd="2" destOrd="0" parTransId="{DB64DA39-CFBA-4D1D-AE77-2F345364041E}" sibTransId="{22A11DE8-EB3F-49BC-B0B6-C2C414254F65}"/>
    <dgm:cxn modelId="{B0439EF1-C5D1-4ADD-A9F4-F274DF326617}" srcId="{37201E13-085B-4109-A75B-A7790B97BFAA}" destId="{8ABAB40A-9F16-43FA-B4DD-10769300639D}" srcOrd="3" destOrd="0" parTransId="{6BAF3389-86D3-4B84-8FA6-32B801D3D7DE}" sibTransId="{4D917AA9-93E7-4C45-B4B2-666A377A50CA}"/>
    <dgm:cxn modelId="{7440DD25-2963-497F-9F8D-F7CF71D79ED1}" type="presParOf" srcId="{E2C3D6D7-E2DE-4A86-B193-D03B8478F98C}" destId="{18336059-5C84-4E38-B7ED-03142E1CB766}" srcOrd="0" destOrd="0" presId="urn:microsoft.com/office/officeart/2005/8/layout/chevron1"/>
    <dgm:cxn modelId="{12ED9DC7-89AC-4962-9DEB-70AD7B8C94BE}" type="presParOf" srcId="{E2C3D6D7-E2DE-4A86-B193-D03B8478F98C}" destId="{E4CE34AB-91AC-4650-AAE7-BBD4B329A51E}" srcOrd="1" destOrd="0" presId="urn:microsoft.com/office/officeart/2005/8/layout/chevron1"/>
    <dgm:cxn modelId="{59583C17-A54F-4C5D-9EC6-61F4AFB98CBE}" type="presParOf" srcId="{E2C3D6D7-E2DE-4A86-B193-D03B8478F98C}" destId="{B0E062C6-8B3D-46DD-8753-F84E2339CF57}" srcOrd="2" destOrd="0" presId="urn:microsoft.com/office/officeart/2005/8/layout/chevron1"/>
    <dgm:cxn modelId="{811B1D6B-ED4F-44BE-B3A6-2105EF91A832}" type="presParOf" srcId="{E2C3D6D7-E2DE-4A86-B193-D03B8478F98C}" destId="{EC7A7D70-A3AF-4CE5-AD19-D648BB6B4CEB}" srcOrd="3" destOrd="0" presId="urn:microsoft.com/office/officeart/2005/8/layout/chevron1"/>
    <dgm:cxn modelId="{5DA15767-ED42-44A2-8E18-37F48339EFDC}" type="presParOf" srcId="{E2C3D6D7-E2DE-4A86-B193-D03B8478F98C}" destId="{EC5C5027-2E18-48FD-8208-18B46FBB2F37}" srcOrd="4" destOrd="0" presId="urn:microsoft.com/office/officeart/2005/8/layout/chevron1"/>
    <dgm:cxn modelId="{3FEC08EF-3F4D-44CC-BB81-51551F44D4CC}" type="presParOf" srcId="{E2C3D6D7-E2DE-4A86-B193-D03B8478F98C}" destId="{F455F6DD-D7CA-4F70-A747-BAC2D5C11409}" srcOrd="5" destOrd="0" presId="urn:microsoft.com/office/officeart/2005/8/layout/chevron1"/>
    <dgm:cxn modelId="{9923AD6C-6702-4E37-BDFF-ED619B959C8D}" type="presParOf" srcId="{E2C3D6D7-E2DE-4A86-B193-D03B8478F98C}" destId="{EE0B6C65-01E5-4A77-8F32-6BA32F20B09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spcBef>
              <a:spcPts val="600"/>
            </a:spcBef>
          </a:pPr>
          <a:r>
            <a:rPr lang="zh-TW" altLang="en-US" sz="2400" b="1" dirty="0">
              <a:latin typeface="微軟正黑體" pitchFamily="34" charset="-120"/>
              <a:ea typeface="微軟正黑體" pitchFamily="34" charset="-120"/>
            </a:rPr>
            <a:t>研發處彙整案件</a:t>
          </a:r>
          <a:endParaRPr lang="en-US" altLang="zh-TW" sz="2400" b="1" dirty="0">
            <a:latin typeface="微軟正黑體" pitchFamily="34" charset="-120"/>
            <a:ea typeface="微軟正黑體" pitchFamily="34" charset="-120"/>
          </a:endParaRPr>
        </a:p>
        <a:p>
          <a:pPr>
            <a:lnSpc>
              <a:spcPts val="2000"/>
            </a:lnSpc>
            <a:spcBef>
              <a:spcPts val="600"/>
            </a:spcBef>
          </a:pPr>
          <a:r>
            <a:rPr lang="zh-TW" altLang="en-US" sz="2400" b="1" dirty="0">
              <a:latin typeface="微軟正黑體" pitchFamily="34" charset="-120"/>
              <a:ea typeface="微軟正黑體" pitchFamily="34" charset="-120"/>
            </a:rPr>
            <a:t>發文至國科會</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X="52706" custLinFactNeighborX="100000" custLinFactNeighborY="-99612">
        <dgm:presLayoutVars>
          <dgm:chMax val="0"/>
          <dgm:chPref val="0"/>
          <dgm:bulletEnabled val="1"/>
        </dgm:presLayoutVars>
      </dgm:prSet>
      <dgm:spPr/>
    </dgm:pt>
  </dgm:ptLst>
  <dgm:cxnLst>
    <dgm:cxn modelId="{D6BDA733-46D2-47C0-BCB8-8CE520BECA0C}"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B336F5AF-2FA3-4FC4-A82F-240F43A2FC4F}" type="presOf" srcId="{AE9E9407-FE96-40CB-B5D0-466E15E200C5}" destId="{D51188E3-225D-40F8-94AD-1257F981DB28}" srcOrd="0" destOrd="0" presId="urn:microsoft.com/office/officeart/2005/8/layout/chevron1"/>
    <dgm:cxn modelId="{CEB70356-F4D4-4206-BA00-6C36EBE99207}"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zh-TW" altLang="en-US" sz="1800" b="1" dirty="0">
              <a:latin typeface="微軟正黑體" pitchFamily="34" charset="-120"/>
              <a:ea typeface="微軟正黑體" pitchFamily="34" charset="-120"/>
            </a:rPr>
            <a:t>依徵求單位及校方</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公告備齊文件</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pPr>
            <a:lnSpc>
              <a:spcPts val="1800"/>
            </a:lnSpc>
          </a:pPr>
          <a:r>
            <a:rPr lang="zh-TW" altLang="en-US" sz="1800" b="1" dirty="0">
              <a:latin typeface="微軟正黑體" pitchFamily="34" charset="-120"/>
              <a:ea typeface="微軟正黑體" pitchFamily="34" charset="-120"/>
            </a:rPr>
            <a:t>於公告期限前繳交</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所需資料</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C1AB0A5E-370F-41C6-80BC-2B12522CA365}" type="presOf" srcId="{37201E13-085B-4109-A75B-A7790B97BFAA}" destId="{E2C3D6D7-E2DE-4A86-B193-D03B8478F98C}"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CDA175A1-CB83-4E21-9B62-E88EC572A02B}" type="presOf" srcId="{94E604DD-DB19-4738-A3D9-55CA458726B7}" destId="{B0E062C6-8B3D-46DD-8753-F84E2339CF57}"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057193C8-4393-4A1D-9031-ED836C8EA64E}" type="presOf" srcId="{967E91BA-B459-41FF-856B-13933525E3CF}" destId="{18336059-5C84-4E38-B7ED-03142E1CB766}" srcOrd="0" destOrd="0" presId="urn:microsoft.com/office/officeart/2005/8/layout/chevron1"/>
    <dgm:cxn modelId="{BB24EC2D-83D4-449A-BBB4-2762B888F39D}" type="presParOf" srcId="{E2C3D6D7-E2DE-4A86-B193-D03B8478F98C}" destId="{18336059-5C84-4E38-B7ED-03142E1CB766}" srcOrd="0" destOrd="0" presId="urn:microsoft.com/office/officeart/2005/8/layout/chevron1"/>
    <dgm:cxn modelId="{3ECE0E55-1E3E-43DE-9948-24DA2C55884D}" type="presParOf" srcId="{E2C3D6D7-E2DE-4A86-B193-D03B8478F98C}" destId="{E4CE34AB-91AC-4650-AAE7-BBD4B329A51E}" srcOrd="1" destOrd="0" presId="urn:microsoft.com/office/officeart/2005/8/layout/chevron1"/>
    <dgm:cxn modelId="{A19B798C-1C3E-46E6-9C81-6ED521CB2CDE}"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zh-TW" altLang="en-US" sz="2000" b="1" dirty="0">
              <a:latin typeface="微軟正黑體" pitchFamily="34" charset="-120"/>
              <a:ea typeface="微軟正黑體" pitchFamily="34" charset="-120"/>
            </a:rPr>
            <a:t>校方權責單位彙整送件</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3543" custLinFactNeighborY="-872">
        <dgm:presLayoutVars>
          <dgm:chMax val="0"/>
          <dgm:chPref val="0"/>
          <dgm:bulletEnabled val="1"/>
        </dgm:presLayoutVars>
      </dgm:prSet>
      <dgm:spPr/>
    </dgm:pt>
  </dgm:ptLst>
  <dgm:cxnLst>
    <dgm:cxn modelId="{B527D810-CD61-4098-99B7-80FC72A5D907}"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1425C7B7-F311-4EAE-B54E-863921024B74}" type="presOf" srcId="{AE9E9407-FE96-40CB-B5D0-466E15E200C5}" destId="{D51188E3-225D-40F8-94AD-1257F981DB28}" srcOrd="0" destOrd="0" presId="urn:microsoft.com/office/officeart/2005/8/layout/chevron1"/>
    <dgm:cxn modelId="{14F495F8-BABF-48EA-A07D-7C8E76270C9E}"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zh-TW" altLang="en-US" sz="1800" b="1" dirty="0">
              <a:latin typeface="微軟正黑體" pitchFamily="34" charset="-120"/>
              <a:ea typeface="微軟正黑體" pitchFamily="34" charset="-120"/>
            </a:rPr>
            <a:t>執行單位備齊</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申請資料</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pPr>
            <a:lnSpc>
              <a:spcPts val="1800"/>
            </a:lnSpc>
          </a:pPr>
          <a:r>
            <a:rPr lang="zh-TW" altLang="en-US" sz="1800" b="1" dirty="0">
              <a:latin typeface="微軟正黑體" pitchFamily="34" charset="-120"/>
              <a:ea typeface="微軟正黑體" pitchFamily="34" charset="-120"/>
            </a:rPr>
            <a:t>簽擬函稿或用印申請會辦校內相關單位</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9105EE05-49B7-494B-B3D2-681C6EA06510}" type="presOf" srcId="{94E604DD-DB19-4738-A3D9-55CA458726B7}" destId="{B0E062C6-8B3D-46DD-8753-F84E2339CF57}"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1F46B698-06D3-470A-AEBE-C279A586984F}" type="presOf" srcId="{967E91BA-B459-41FF-856B-13933525E3CF}" destId="{18336059-5C84-4E38-B7ED-03142E1CB766}"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E476B5C2-9364-4BB5-89E3-7C02F3E8DE34}" type="presOf" srcId="{37201E13-085B-4109-A75B-A7790B97BFAA}" destId="{E2C3D6D7-E2DE-4A86-B193-D03B8478F98C}" srcOrd="0" destOrd="0" presId="urn:microsoft.com/office/officeart/2005/8/layout/chevron1"/>
    <dgm:cxn modelId="{C8FEBED2-0746-4CB0-ADC2-B5EDBEDB2D54}" type="presParOf" srcId="{E2C3D6D7-E2DE-4A86-B193-D03B8478F98C}" destId="{18336059-5C84-4E38-B7ED-03142E1CB766}" srcOrd="0" destOrd="0" presId="urn:microsoft.com/office/officeart/2005/8/layout/chevron1"/>
    <dgm:cxn modelId="{371F5450-A38A-4073-A9F3-D11A68FF5724}" type="presParOf" srcId="{E2C3D6D7-E2DE-4A86-B193-D03B8478F98C}" destId="{E4CE34AB-91AC-4650-AAE7-BBD4B329A51E}" srcOrd="1" destOrd="0" presId="urn:microsoft.com/office/officeart/2005/8/layout/chevron1"/>
    <dgm:cxn modelId="{4D516AED-5203-418F-940B-429ED1BD06F3}"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zh-TW" altLang="en-US" sz="2000" b="1" dirty="0">
              <a:latin typeface="微軟正黑體" pitchFamily="34" charset="-120"/>
              <a:ea typeface="微軟正黑體" pitchFamily="34" charset="-120"/>
            </a:rPr>
            <a:t>函送案件或逕行投標</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5585" custLinFactNeighborY="-2158">
        <dgm:presLayoutVars>
          <dgm:chMax val="0"/>
          <dgm:chPref val="0"/>
          <dgm:bulletEnabled val="1"/>
        </dgm:presLayoutVars>
      </dgm:prSet>
      <dgm:spPr/>
    </dgm:pt>
  </dgm:ptLst>
  <dgm:cxnLst>
    <dgm:cxn modelId="{D1BFC486-7C6A-4173-BD70-600F93A07D72}"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A87186C0-9C46-49E1-8EB4-843100E6C846}" type="presOf" srcId="{AE9E9407-FE96-40CB-B5D0-466E15E200C5}" destId="{D51188E3-225D-40F8-94AD-1257F981DB28}" srcOrd="0" destOrd="0" presId="urn:microsoft.com/office/officeart/2005/8/layout/chevron1"/>
    <dgm:cxn modelId="{0E5683FD-B888-43F9-B5ED-9CF806EE07E0}"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26777"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申請人至國科會線上系統申請</a:t>
          </a:r>
        </a:p>
      </dsp:txBody>
      <dsp:txXfrm>
        <a:off x="685801" y="0"/>
        <a:ext cx="1677071" cy="1118047"/>
      </dsp:txXfrm>
    </dsp:sp>
    <dsp:sp modelId="{B0E062C6-8B3D-46DD-8753-F84E2339CF57}">
      <dsp:nvSpPr>
        <dsp:cNvPr id="0" name=""/>
        <dsp:cNvSpPr/>
      </dsp:nvSpPr>
      <dsp:spPr>
        <a:xfrm>
          <a:off x="2540932"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b" anchorCtr="0">
          <a:noAutofit/>
        </a:bodyPr>
        <a:lstStyle/>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填寫學術倫理</a:t>
          </a:r>
          <a:endParaRPr lang="en-US" altLang="zh-TW" sz="1800" b="1" kern="1200" dirty="0">
            <a:latin typeface="微軟正黑體" pitchFamily="34" charset="-120"/>
            <a:ea typeface="微軟正黑體" pitchFamily="34" charset="-120"/>
          </a:endParaRPr>
        </a:p>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教育課程訓練</a:t>
          </a:r>
          <a:endParaRPr lang="en-US" altLang="zh-TW" sz="1800" b="1" kern="1200" dirty="0">
            <a:latin typeface="微軟正黑體" pitchFamily="34" charset="-120"/>
            <a:ea typeface="微軟正黑體" pitchFamily="34" charset="-120"/>
          </a:endParaRPr>
        </a:p>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檢核表</a:t>
          </a:r>
        </a:p>
      </dsp:txBody>
      <dsp:txXfrm>
        <a:off x="3099956" y="0"/>
        <a:ext cx="1677071" cy="1118047"/>
      </dsp:txXfrm>
    </dsp:sp>
    <dsp:sp modelId="{EC5C5027-2E18-48FD-8208-18B46FBB2F37}">
      <dsp:nvSpPr>
        <dsp:cNvPr id="0" name=""/>
        <dsp:cNvSpPr/>
      </dsp:nvSpPr>
      <dsp:spPr>
        <a:xfrm>
          <a:off x="4947035"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b" anchorCtr="0">
          <a:noAutofit/>
        </a:bodyPr>
        <a:lstStyle/>
        <a:p>
          <a:pPr marL="0" lvl="0" indent="0" algn="ctr" defTabSz="800100">
            <a:lnSpc>
              <a:spcPts val="2000"/>
            </a:lnSpc>
            <a:spcBef>
              <a:spcPct val="0"/>
            </a:spcBef>
            <a:spcAft>
              <a:spcPct val="35000"/>
            </a:spcAft>
            <a:buNone/>
          </a:pPr>
          <a:r>
            <a:rPr lang="zh-TW" altLang="en-US" sz="1800" b="1" kern="1200" dirty="0">
              <a:latin typeface="微軟正黑體" pitchFamily="34" charset="-120"/>
              <a:ea typeface="微軟正黑體" pitchFamily="34" charset="-120"/>
            </a:rPr>
            <a:t>將檢核表送至系所承辦人，並通知系所線上確認案件</a:t>
          </a:r>
        </a:p>
      </dsp:txBody>
      <dsp:txXfrm>
        <a:off x="5506059" y="0"/>
        <a:ext cx="1677071" cy="1118047"/>
      </dsp:txXfrm>
    </dsp:sp>
    <dsp:sp modelId="{EE0B6C65-01E5-4A77-8F32-6BA32F20B09F}">
      <dsp:nvSpPr>
        <dsp:cNvPr id="0" name=""/>
        <dsp:cNvSpPr/>
      </dsp:nvSpPr>
      <dsp:spPr>
        <a:xfrm>
          <a:off x="7358716"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系所彙整名冊及檢核表送至研發處</a:t>
          </a:r>
        </a:p>
      </dsp:txBody>
      <dsp:txXfrm>
        <a:off x="7917740" y="0"/>
        <a:ext cx="1677071" cy="1118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496199" y="0"/>
          <a:ext cx="3769148" cy="11632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ts val="2000"/>
            </a:lnSpc>
            <a:spcBef>
              <a:spcPct val="0"/>
            </a:spcBef>
            <a:spcAft>
              <a:spcPct val="35000"/>
            </a:spcAft>
            <a:buNone/>
          </a:pPr>
          <a:r>
            <a:rPr lang="zh-TW" altLang="en-US" sz="2400" b="1" kern="1200" dirty="0">
              <a:latin typeface="微軟正黑體" pitchFamily="34" charset="-120"/>
              <a:ea typeface="微軟正黑體" pitchFamily="34" charset="-120"/>
            </a:rPr>
            <a:t>研發處彙整案件</a:t>
          </a:r>
          <a:endParaRPr lang="en-US" altLang="zh-TW" sz="2400" b="1" kern="1200" dirty="0">
            <a:latin typeface="微軟正黑體" pitchFamily="34" charset="-120"/>
            <a:ea typeface="微軟正黑體" pitchFamily="34" charset="-120"/>
          </a:endParaRPr>
        </a:p>
        <a:p>
          <a:pPr marL="0" lvl="0" indent="0" algn="ctr" defTabSz="1066800">
            <a:lnSpc>
              <a:spcPts val="2000"/>
            </a:lnSpc>
            <a:spcBef>
              <a:spcPct val="0"/>
            </a:spcBef>
            <a:spcAft>
              <a:spcPct val="35000"/>
            </a:spcAft>
            <a:buNone/>
          </a:pPr>
          <a:r>
            <a:rPr lang="zh-TW" altLang="en-US" sz="2400" b="1" kern="1200" dirty="0">
              <a:latin typeface="微軟正黑體" pitchFamily="34" charset="-120"/>
              <a:ea typeface="微軟正黑體" pitchFamily="34" charset="-120"/>
            </a:rPr>
            <a:t>發文至國科會</a:t>
          </a:r>
        </a:p>
      </dsp:txBody>
      <dsp:txXfrm>
        <a:off x="2077842" y="0"/>
        <a:ext cx="2605862" cy="1163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45238" y="0"/>
          <a:ext cx="3205311"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依徵求單位及校方</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公告備齊文件</a:t>
          </a:r>
        </a:p>
      </dsp:txBody>
      <dsp:txXfrm>
        <a:off x="664222" y="0"/>
        <a:ext cx="2167343" cy="1037968"/>
      </dsp:txXfrm>
    </dsp:sp>
    <dsp:sp modelId="{B0E062C6-8B3D-46DD-8753-F84E2339CF57}">
      <dsp:nvSpPr>
        <dsp:cNvPr id="0" name=""/>
        <dsp:cNvSpPr/>
      </dsp:nvSpPr>
      <dsp:spPr>
        <a:xfrm>
          <a:off x="2895504" y="0"/>
          <a:ext cx="3205311"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於公告期限前繳交</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所需資料</a:t>
          </a:r>
        </a:p>
      </dsp:txBody>
      <dsp:txXfrm>
        <a:off x="3414488" y="0"/>
        <a:ext cx="2167343" cy="1037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115742" y="0"/>
          <a:ext cx="2879443" cy="10503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000"/>
            </a:lnSpc>
            <a:spcBef>
              <a:spcPct val="0"/>
            </a:spcBef>
            <a:spcAft>
              <a:spcPct val="35000"/>
            </a:spcAft>
            <a:buNone/>
          </a:pPr>
          <a:r>
            <a:rPr lang="zh-TW" altLang="en-US" sz="2000" b="1" kern="1200" dirty="0">
              <a:latin typeface="微軟正黑體" pitchFamily="34" charset="-120"/>
              <a:ea typeface="微軟正黑體" pitchFamily="34" charset="-120"/>
            </a:rPr>
            <a:t>校方權責單位彙整送件</a:t>
          </a:r>
        </a:p>
      </dsp:txBody>
      <dsp:txXfrm>
        <a:off x="1640905" y="0"/>
        <a:ext cx="1829118" cy="1050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44846" y="0"/>
          <a:ext cx="3196655"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執行單位備齊</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申請資料</a:t>
          </a:r>
        </a:p>
      </dsp:txBody>
      <dsp:txXfrm>
        <a:off x="663830" y="0"/>
        <a:ext cx="2158687" cy="1037968"/>
      </dsp:txXfrm>
    </dsp:sp>
    <dsp:sp modelId="{B0E062C6-8B3D-46DD-8753-F84E2339CF57}">
      <dsp:nvSpPr>
        <dsp:cNvPr id="0" name=""/>
        <dsp:cNvSpPr/>
      </dsp:nvSpPr>
      <dsp:spPr>
        <a:xfrm>
          <a:off x="2887684" y="0"/>
          <a:ext cx="3196655"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簽擬函稿或用印申請會辦校內相關單位</a:t>
          </a:r>
        </a:p>
      </dsp:txBody>
      <dsp:txXfrm>
        <a:off x="3406668" y="0"/>
        <a:ext cx="2158687" cy="1037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139085" y="0"/>
          <a:ext cx="2869522" cy="10503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000"/>
            </a:lnSpc>
            <a:spcBef>
              <a:spcPct val="0"/>
            </a:spcBef>
            <a:spcAft>
              <a:spcPct val="35000"/>
            </a:spcAft>
            <a:buNone/>
          </a:pPr>
          <a:r>
            <a:rPr lang="zh-TW" altLang="en-US" sz="2000" b="1" kern="1200" dirty="0">
              <a:latin typeface="微軟正黑體" pitchFamily="34" charset="-120"/>
              <a:ea typeface="微軟正黑體" pitchFamily="34" charset="-120"/>
            </a:rPr>
            <a:t>函送案件或逕行投標</a:t>
          </a:r>
        </a:p>
      </dsp:txBody>
      <dsp:txXfrm>
        <a:off x="1664248" y="0"/>
        <a:ext cx="1819197" cy="1050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36BEEE3-6C5C-4BB1-895C-10A2E1F8B66A}" type="datetimeFigureOut">
              <a:rPr lang="zh-TW" altLang="en-US" smtClean="0"/>
              <a:t>2024/7/16</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572C9DF-5AD7-4C3E-807B-031522DD792C}" type="slidenum">
              <a:rPr lang="zh-TW" altLang="en-US" smtClean="0"/>
              <a:t>‹#›</a:t>
            </a:fld>
            <a:endParaRPr lang="zh-TW" altLang="en-US"/>
          </a:p>
        </p:txBody>
      </p:sp>
    </p:spTree>
    <p:extLst>
      <p:ext uri="{BB962C8B-B14F-4D97-AF65-F5344CB8AC3E}">
        <p14:creationId xmlns:p14="http://schemas.microsoft.com/office/powerpoint/2010/main" val="169628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19" name="圖片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57" y="-52870"/>
            <a:ext cx="12316001" cy="6925383"/>
          </a:xfrm>
          <a:prstGeom prst="rect">
            <a:avLst/>
          </a:prstGeom>
        </p:spPr>
      </p:pic>
    </p:spTree>
    <p:extLst>
      <p:ext uri="{BB962C8B-B14F-4D97-AF65-F5344CB8AC3E}">
        <p14:creationId xmlns:p14="http://schemas.microsoft.com/office/powerpoint/2010/main" val="195125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424131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304902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1126524"/>
          </a:xfrm>
          <a:prstGeom prst="rect">
            <a:avLst/>
          </a:prstGeom>
        </p:spPr>
      </p:pic>
      <p:sp>
        <p:nvSpPr>
          <p:cNvPr id="2" name="標題 1"/>
          <p:cNvSpPr>
            <a:spLocks noGrp="1"/>
          </p:cNvSpPr>
          <p:nvPr>
            <p:ph type="title"/>
          </p:nvPr>
        </p:nvSpPr>
        <p:spPr>
          <a:xfrm>
            <a:off x="185737" y="-70945"/>
            <a:ext cx="6791325" cy="1325563"/>
          </a:xfrm>
        </p:spPr>
        <p:txBody>
          <a:bodyPr>
            <a:normAutofit/>
          </a:bodyPr>
          <a:lstStyle>
            <a:lvl1pPr>
              <a:defRPr sz="4000" b="1">
                <a:solidFill>
                  <a:schemeClr val="bg1">
                    <a:lumMod val="95000"/>
                  </a:schemeClr>
                </a:solidFi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Tree>
    <p:extLst>
      <p:ext uri="{BB962C8B-B14F-4D97-AF65-F5344CB8AC3E}">
        <p14:creationId xmlns:p14="http://schemas.microsoft.com/office/powerpoint/2010/main" val="414255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71638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55338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26230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2068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5" name="圖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4" y="0"/>
            <a:ext cx="12196168" cy="6858000"/>
          </a:xfrm>
          <a:prstGeom prst="rect">
            <a:avLst/>
          </a:prstGeom>
        </p:spPr>
      </p:pic>
    </p:spTree>
    <p:extLst>
      <p:ext uri="{BB962C8B-B14F-4D97-AF65-F5344CB8AC3E}">
        <p14:creationId xmlns:p14="http://schemas.microsoft.com/office/powerpoint/2010/main" val="392836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3229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01787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61088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acad.ntnu.edu.tw/zh_tw/ord/1downs1" TargetMode="External"/><Relationship Id="rId2" Type="http://schemas.openxmlformats.org/officeDocument/2006/relationships/hyperlink" Target="https://www.nstc.gov.tw/" TargetMode="External"/><Relationship Id="rId1" Type="http://schemas.openxmlformats.org/officeDocument/2006/relationships/slideLayout" Target="../slideLayouts/slideLayout2.xml"/><Relationship Id="rId6" Type="http://schemas.openxmlformats.org/officeDocument/2006/relationships/hyperlink" Target="https://www.acad.ntnu.edu.tw/zh_tw/ord/1page301/1page301_1" TargetMode="External"/><Relationship Id="rId5" Type="http://schemas.openxmlformats.org/officeDocument/2006/relationships/hyperlink" Target="https://www.acad.ntnu.edu.tw/zh_tw/epapers" TargetMode="External"/><Relationship Id="rId4" Type="http://schemas.openxmlformats.org/officeDocument/2006/relationships/hyperlink" Target="https://ethics.moe.edu.t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hyperlink" Target="http://www.ga.ntnu.edu.tw/cas/index.aspx" TargetMode="External"/><Relationship Id="rId2" Type="http://schemas.openxmlformats.org/officeDocument/2006/relationships/hyperlink" Target="https://www.aa.ntnu.edu.tw/zh_tw/Registry/Application/filingcase" TargetMode="External"/><Relationship Id="rId1" Type="http://schemas.openxmlformats.org/officeDocument/2006/relationships/slideLayout" Target="../slideLayouts/slideLayout2.xml"/><Relationship Id="rId4" Type="http://schemas.openxmlformats.org/officeDocument/2006/relationships/hyperlink" Target="https://www.acad.ntnu.edu.tw/zh_tw/drc/3page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57150" y="2514600"/>
            <a:ext cx="7626350" cy="1760120"/>
          </a:xfrm>
        </p:spPr>
        <p:txBody>
          <a:bodyPr>
            <a:normAutofit/>
          </a:bodyPr>
          <a:lstStyle/>
          <a:p>
            <a:pPr algn="l"/>
            <a:r>
              <a:rPr lang="zh-TW" altLang="en-US" sz="4800" b="1" dirty="0">
                <a:solidFill>
                  <a:schemeClr val="bg1"/>
                </a:solidFill>
                <a:latin typeface="微軟正黑體" panose="020B0604030504040204" pitchFamily="34" charset="-120"/>
                <a:ea typeface="微軟正黑體" panose="020B0604030504040204" pitchFamily="34" charset="-120"/>
              </a:rPr>
              <a:t>學校之研究發展</a:t>
            </a:r>
            <a:br>
              <a:rPr lang="en-US" altLang="zh-TW" sz="4800" b="1" dirty="0">
                <a:solidFill>
                  <a:schemeClr val="bg1"/>
                </a:solidFill>
                <a:latin typeface="微軟正黑體" panose="020B0604030504040204" pitchFamily="34" charset="-120"/>
                <a:ea typeface="微軟正黑體" panose="020B0604030504040204" pitchFamily="34" charset="-120"/>
              </a:rPr>
            </a:br>
            <a:r>
              <a:rPr lang="zh-TW" altLang="en-US" sz="4800" b="1" dirty="0">
                <a:solidFill>
                  <a:schemeClr val="bg1"/>
                </a:solidFill>
                <a:latin typeface="微軟正黑體" panose="020B0604030504040204" pitchFamily="34" charset="-120"/>
                <a:ea typeface="微軟正黑體" panose="020B0604030504040204" pitchFamily="34" charset="-120"/>
              </a:rPr>
              <a:t>研發處業務介紹</a:t>
            </a:r>
          </a:p>
        </p:txBody>
      </p:sp>
      <p:sp>
        <p:nvSpPr>
          <p:cNvPr id="6" name="副標題 1"/>
          <p:cNvSpPr>
            <a:spLocks noGrp="1"/>
          </p:cNvSpPr>
          <p:nvPr>
            <p:ph type="subTitle" idx="1"/>
          </p:nvPr>
        </p:nvSpPr>
        <p:spPr>
          <a:xfrm>
            <a:off x="90851" y="4455695"/>
            <a:ext cx="2280874" cy="783055"/>
          </a:xfrm>
        </p:spPr>
        <p:txBody>
          <a:bodyPr>
            <a:normAutofit/>
          </a:bodyPr>
          <a:lstStyle/>
          <a:p>
            <a:pPr algn="l"/>
            <a:r>
              <a:rPr lang="zh-TW" altLang="en-US" sz="32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研究發展處</a:t>
            </a:r>
            <a:br>
              <a:rPr lang="en-US" altLang="zh-TW" sz="2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br>
            <a:r>
              <a:rPr lang="en-US" altLang="zh-TW"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113</a:t>
            </a:r>
            <a:r>
              <a:rPr lang="zh-TW" altLang="en-US"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年</a:t>
            </a:r>
            <a:r>
              <a:rPr lang="en-US" altLang="zh-TW"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8</a:t>
            </a:r>
            <a:r>
              <a:rPr lang="zh-TW" altLang="en-US"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月</a:t>
            </a:r>
            <a:endParaRPr lang="zh-TW" altLang="en-US" sz="1800" dirty="0">
              <a:ln w="12700">
                <a:no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765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(2/5)</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altLang="en-US" sz="3200" b="1" kern="100" dirty="0">
                <a:effectLst/>
                <a:ea typeface="微軟正黑體"/>
                <a:cs typeface="Times New Roman"/>
              </a:rPr>
              <a:t>固定</a:t>
            </a:r>
            <a:endParaRPr lang="en-US" altLang="zh-TW" sz="3200" b="1" kern="100" dirty="0">
              <a:effectLst/>
              <a:ea typeface="微軟正黑體"/>
              <a:cs typeface="Times New Roman"/>
            </a:endParaRPr>
          </a:p>
          <a:p>
            <a:pPr algn="ctr">
              <a:spcAft>
                <a:spcPts val="0"/>
              </a:spcAft>
            </a:pPr>
            <a:r>
              <a:rPr lang="zh-TW" altLang="en-US" sz="3200" b="1" kern="100" dirty="0">
                <a:effectLst/>
                <a:ea typeface="微軟正黑體"/>
                <a:cs typeface="Times New Roman"/>
              </a:rPr>
              <a:t>期程</a:t>
            </a:r>
            <a:endParaRPr lang="zh-TW" kern="100" dirty="0">
              <a:effectLst/>
              <a:ea typeface="新細明體"/>
              <a:cs typeface="Times New Roman"/>
            </a:endParaRPr>
          </a:p>
        </p:txBody>
      </p:sp>
      <p:sp>
        <p:nvSpPr>
          <p:cNvPr id="7" name="向右箭號 6"/>
          <p:cNvSpPr/>
          <p:nvPr/>
        </p:nvSpPr>
        <p:spPr>
          <a:xfrm>
            <a:off x="2397207" y="1745789"/>
            <a:ext cx="2160000" cy="1080000"/>
          </a:xfrm>
          <a:prstGeom prst="rightArrow">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latin typeface="微軟正黑體" pitchFamily="34" charset="-120"/>
                <a:ea typeface="微軟正黑體" pitchFamily="34" charset="-120"/>
              </a:rPr>
              <a:t>3</a:t>
            </a:r>
            <a:r>
              <a:rPr lang="zh-TW" altLang="en-US" b="1" dirty="0">
                <a:latin typeface="微軟正黑體" pitchFamily="34" charset="-120"/>
                <a:ea typeface="微軟正黑體" pitchFamily="34" charset="-120"/>
              </a:rPr>
              <a:t>月、</a:t>
            </a:r>
            <a:r>
              <a:rPr lang="en-US" altLang="zh-TW" b="1" dirty="0">
                <a:latin typeface="微軟正黑體" pitchFamily="34" charset="-120"/>
                <a:ea typeface="微軟正黑體" pitchFamily="34" charset="-120"/>
              </a:rPr>
              <a:t>9</a:t>
            </a:r>
            <a:r>
              <a:rPr lang="zh-TW" altLang="en-US" b="1" dirty="0">
                <a:latin typeface="微軟正黑體" pitchFamily="34" charset="-120"/>
                <a:ea typeface="微軟正黑體" pitchFamily="34" charset="-120"/>
              </a:rPr>
              <a:t>月</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學術活動補助</a:t>
            </a:r>
            <a:endParaRPr lang="en-US" altLang="zh-TW" b="1" dirty="0">
              <a:latin typeface="微軟正黑體" pitchFamily="34" charset="-120"/>
              <a:ea typeface="微軟正黑體" pitchFamily="34" charset="-120"/>
            </a:endParaRPr>
          </a:p>
        </p:txBody>
      </p:sp>
      <p:sp>
        <p:nvSpPr>
          <p:cNvPr id="9" name="矩形 8"/>
          <p:cNvSpPr/>
          <p:nvPr/>
        </p:nvSpPr>
        <p:spPr>
          <a:xfrm>
            <a:off x="4690525" y="1845765"/>
            <a:ext cx="5721178" cy="1015663"/>
          </a:xfrm>
          <a:prstGeom prst="rect">
            <a:avLst/>
          </a:prstGeom>
        </p:spPr>
        <p:txBody>
          <a:bodyPr wrap="square">
            <a:spAutoFit/>
          </a:bodyPr>
          <a:lstStyle/>
          <a:p>
            <a:pPr>
              <a:lnSpc>
                <a:spcPct val="100000"/>
              </a:lnSpc>
              <a:spcAft>
                <a:spcPts val="0"/>
              </a:spcAft>
            </a:pPr>
            <a:r>
              <a:rPr lang="zh-TW" altLang="en-US" sz="2000" b="1" kern="100" dirty="0">
                <a:latin typeface="微軟正黑體" pitchFamily="34" charset="-120"/>
                <a:ea typeface="微軟正黑體" pitchFamily="34" charset="-120"/>
              </a:rPr>
              <a:t>新進教師之專題研究費補助</a:t>
            </a:r>
            <a:endParaRPr lang="en-US" altLang="zh-TW" sz="2000" b="1" kern="100" dirty="0">
              <a:latin typeface="微軟正黑體" pitchFamily="34" charset="-120"/>
              <a:ea typeface="微軟正黑體" pitchFamily="34" charset="-120"/>
            </a:endParaRPr>
          </a:p>
          <a:p>
            <a:pPr>
              <a:lnSpc>
                <a:spcPct val="100000"/>
              </a:lnSpc>
              <a:spcAft>
                <a:spcPts val="0"/>
              </a:spcAft>
            </a:pPr>
            <a:r>
              <a:rPr lang="zh-TW" altLang="en-US" sz="2000" b="1" kern="100" dirty="0">
                <a:latin typeface="微軟正黑體" pitchFamily="34" charset="-120"/>
                <a:ea typeface="微軟正黑體" pitchFamily="34" charset="-120"/>
                <a:cs typeface="Times New Roman"/>
              </a:rPr>
              <a:t>鼓勵藝術創作發表或展演補助</a:t>
            </a:r>
            <a:endParaRPr lang="en-US" altLang="zh-TW" sz="2000" b="1" kern="100" dirty="0">
              <a:latin typeface="微軟正黑體" pitchFamily="34" charset="-120"/>
              <a:ea typeface="微軟正黑體" pitchFamily="34" charset="-120"/>
              <a:cs typeface="Times New Roman"/>
            </a:endParaRPr>
          </a:p>
          <a:p>
            <a:pPr>
              <a:lnSpc>
                <a:spcPct val="100000"/>
              </a:lnSpc>
              <a:spcAft>
                <a:spcPts val="0"/>
              </a:spcAft>
            </a:pPr>
            <a:r>
              <a:rPr lang="zh-TW" altLang="en-US" sz="2000" b="1" kern="100" dirty="0">
                <a:latin typeface="微軟正黑體" pitchFamily="34" charset="-120"/>
                <a:ea typeface="微軟正黑體" pitchFamily="34" charset="-120"/>
                <a:cs typeface="Times New Roman"/>
              </a:rPr>
              <a:t>國內舉辦國際學術研討會經費補助</a:t>
            </a:r>
            <a:endParaRPr lang="zh-TW" altLang="zh-TW" sz="2000" b="1" kern="100" dirty="0">
              <a:latin typeface="微軟正黑體" pitchFamily="34" charset="-120"/>
              <a:ea typeface="微軟正黑體" pitchFamily="34" charset="-120"/>
              <a:cs typeface="Times New Roman"/>
            </a:endParaRPr>
          </a:p>
        </p:txBody>
      </p:sp>
      <p:sp>
        <p:nvSpPr>
          <p:cNvPr id="19" name="向右箭號 18"/>
          <p:cNvSpPr/>
          <p:nvPr/>
        </p:nvSpPr>
        <p:spPr>
          <a:xfrm>
            <a:off x="2397209" y="2937062"/>
            <a:ext cx="2160000" cy="900000"/>
          </a:xfrm>
          <a:prstGeom prst="rightArrow">
            <a:avLst>
              <a:gd name="adj1" fmla="val 50000"/>
              <a:gd name="adj2" fmla="val 6244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sz="1900" b="1" dirty="0">
                <a:latin typeface="微軟正黑體" pitchFamily="34" charset="-120"/>
                <a:ea typeface="微軟正黑體" pitchFamily="34" charset="-120"/>
              </a:rPr>
              <a:t>8</a:t>
            </a:r>
            <a:r>
              <a:rPr lang="zh-TW" altLang="en-US" sz="1900" b="1" dirty="0">
                <a:latin typeface="微軟正黑體" pitchFamily="34" charset="-120"/>
                <a:ea typeface="微軟正黑體" pitchFamily="34" charset="-120"/>
              </a:rPr>
              <a:t>月跨國</a:t>
            </a:r>
            <a:endParaRPr lang="en-US" altLang="zh-TW" sz="1900" b="1" dirty="0">
              <a:latin typeface="微軟正黑體" pitchFamily="34" charset="-120"/>
              <a:ea typeface="微軟正黑體" pitchFamily="34" charset="-120"/>
            </a:endParaRPr>
          </a:p>
        </p:txBody>
      </p:sp>
      <p:sp>
        <p:nvSpPr>
          <p:cNvPr id="21" name="矩形 20"/>
          <p:cNvSpPr/>
          <p:nvPr/>
        </p:nvSpPr>
        <p:spPr>
          <a:xfrm>
            <a:off x="4725536" y="3282963"/>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8" name="矩形 7"/>
          <p:cNvSpPr/>
          <p:nvPr/>
        </p:nvSpPr>
        <p:spPr>
          <a:xfrm>
            <a:off x="4725536" y="3048508"/>
            <a:ext cx="6096000" cy="677108"/>
          </a:xfrm>
          <a:prstGeom prst="rect">
            <a:avLst/>
          </a:prstGeom>
        </p:spPr>
        <p:txBody>
          <a:bodyPr>
            <a:spAutoFit/>
          </a:bodyPr>
          <a:lstStyle/>
          <a:p>
            <a:r>
              <a:rPr lang="zh-TW" altLang="en-US" sz="2000" b="1" kern="100" dirty="0">
                <a:latin typeface="微軟正黑體" pitchFamily="34" charset="-120"/>
                <a:ea typeface="微軟正黑體" pitchFamily="34" charset="-120"/>
              </a:rPr>
              <a:t>推動跨國合作研究計畫補助 </a:t>
            </a:r>
          </a:p>
          <a:p>
            <a:r>
              <a:rPr lang="en-US" altLang="zh-TW" b="1" kern="100" dirty="0">
                <a:latin typeface="微軟正黑體" pitchFamily="34" charset="-120"/>
                <a:ea typeface="微軟正黑體" pitchFamily="34" charset="-120"/>
              </a:rPr>
              <a:t>(</a:t>
            </a:r>
            <a:r>
              <a:rPr lang="zh-TW" altLang="en-US" b="1" kern="100" dirty="0">
                <a:latin typeface="微軟正黑體" pitchFamily="34" charset="-120"/>
                <a:ea typeface="微軟正黑體" pitchFamily="34" charset="-120"/>
              </a:rPr>
              <a:t>每年約在八月底前受理申請，留意研發處公告</a:t>
            </a:r>
            <a:r>
              <a:rPr lang="en-US" altLang="zh-TW" b="1" kern="100" dirty="0">
                <a:latin typeface="微軟正黑體" pitchFamily="34" charset="-120"/>
                <a:ea typeface="微軟正黑體" pitchFamily="34" charset="-120"/>
              </a:rPr>
              <a:t>)</a:t>
            </a:r>
          </a:p>
        </p:txBody>
      </p:sp>
      <p:sp>
        <p:nvSpPr>
          <p:cNvPr id="29" name="矩形 28"/>
          <p:cNvSpPr/>
          <p:nvPr/>
        </p:nvSpPr>
        <p:spPr>
          <a:xfrm>
            <a:off x="4877936" y="4463752"/>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32" name="向右箭號 31"/>
          <p:cNvSpPr/>
          <p:nvPr/>
        </p:nvSpPr>
        <p:spPr>
          <a:xfrm>
            <a:off x="2397207" y="3960173"/>
            <a:ext cx="2160000" cy="1080000"/>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latin typeface="微軟正黑體" pitchFamily="34" charset="-120"/>
                <a:ea typeface="微軟正黑體" pitchFamily="34" charset="-120"/>
              </a:rPr>
              <a:t>10</a:t>
            </a:r>
            <a:r>
              <a:rPr lang="zh-TW" altLang="en-US" b="1" dirty="0">
                <a:latin typeface="微軟正黑體" pitchFamily="34" charset="-120"/>
                <a:ea typeface="微軟正黑體" pitchFamily="34" charset="-120"/>
              </a:rPr>
              <a:t>月</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論文專書獎助</a:t>
            </a:r>
            <a:endParaRPr lang="en-US" altLang="zh-TW" b="1" dirty="0">
              <a:latin typeface="微軟正黑體" pitchFamily="34" charset="-120"/>
              <a:ea typeface="微軟正黑體" pitchFamily="34" charset="-120"/>
            </a:endParaRPr>
          </a:p>
        </p:txBody>
      </p:sp>
      <p:sp>
        <p:nvSpPr>
          <p:cNvPr id="33" name="矩形 32"/>
          <p:cNvSpPr/>
          <p:nvPr/>
        </p:nvSpPr>
        <p:spPr>
          <a:xfrm>
            <a:off x="4690525" y="3809067"/>
            <a:ext cx="6096000" cy="1231106"/>
          </a:xfrm>
          <a:prstGeom prst="rect">
            <a:avLst/>
          </a:prstGeom>
        </p:spPr>
        <p:txBody>
          <a:bodyPr>
            <a:spAutoFit/>
          </a:bodyPr>
          <a:lstStyle/>
          <a:p>
            <a:r>
              <a:rPr lang="zh-TW" altLang="en-US" sz="2000" b="1" kern="100" dirty="0">
                <a:latin typeface="微軟正黑體" pitchFamily="34" charset="-120"/>
                <a:ea typeface="微軟正黑體" pitchFamily="34" charset="-120"/>
              </a:rPr>
              <a:t>學術論文暨專書獎助</a:t>
            </a:r>
            <a:endParaRPr lang="en-US" altLang="zh-TW" sz="2000" b="1" kern="100" dirty="0">
              <a:latin typeface="微軟正黑體" pitchFamily="34" charset="-120"/>
              <a:ea typeface="微軟正黑體" pitchFamily="34" charset="-120"/>
            </a:endParaRPr>
          </a:p>
          <a:p>
            <a:r>
              <a:rPr lang="en-US" altLang="zh-TW" b="1" kern="100" dirty="0">
                <a:latin typeface="微軟正黑體" pitchFamily="34" charset="-120"/>
                <a:ea typeface="微軟正黑體" pitchFamily="34" charset="-120"/>
              </a:rPr>
              <a:t>(</a:t>
            </a:r>
            <a:r>
              <a:rPr lang="zh-TW" altLang="en-US" b="1" kern="100" dirty="0">
                <a:latin typeface="微軟正黑體" pitchFamily="34" charset="-120"/>
                <a:ea typeface="微軟正黑體" pitchFamily="34" charset="-120"/>
              </a:rPr>
              <a:t>每年</a:t>
            </a:r>
            <a:r>
              <a:rPr lang="en-US" altLang="zh-TW" b="1" kern="100" dirty="0">
                <a:latin typeface="微軟正黑體" pitchFamily="34" charset="-120"/>
                <a:ea typeface="微軟正黑體" pitchFamily="34" charset="-120"/>
              </a:rPr>
              <a:t>10/1-10/31</a:t>
            </a:r>
            <a:r>
              <a:rPr lang="zh-TW" altLang="en-US" b="1" kern="100" dirty="0">
                <a:latin typeface="微軟正黑體" pitchFamily="34" charset="-120"/>
                <a:ea typeface="微軟正黑體" pitchFamily="34" charset="-120"/>
              </a:rPr>
              <a:t>受理前一年度發表之論文及專書）</a:t>
            </a:r>
            <a:endParaRPr lang="en-US" altLang="zh-TW" b="1" kern="100" dirty="0">
              <a:latin typeface="微軟正黑體" pitchFamily="34" charset="-120"/>
              <a:ea typeface="微軟正黑體" pitchFamily="34" charset="-120"/>
            </a:endParaRPr>
          </a:p>
          <a:p>
            <a:r>
              <a:rPr lang="zh-TW" altLang="en-US" b="1" kern="100" dirty="0">
                <a:solidFill>
                  <a:schemeClr val="accent2">
                    <a:lumMod val="75000"/>
                  </a:schemeClr>
                </a:solidFill>
                <a:latin typeface="微軟正黑體" pitchFamily="34" charset="-120"/>
                <a:ea typeface="微軟正黑體" pitchFamily="34" charset="-120"/>
              </a:rPr>
              <a:t>申請專書獎助者，須先完成著作審查程序</a:t>
            </a:r>
          </a:p>
          <a:p>
            <a:r>
              <a:rPr lang="en-US" altLang="zh-TW" b="1" kern="100" dirty="0">
                <a:solidFill>
                  <a:schemeClr val="accent2">
                    <a:lumMod val="75000"/>
                  </a:schemeClr>
                </a:solidFill>
                <a:latin typeface="微軟正黑體" pitchFamily="34" charset="-120"/>
                <a:ea typeface="微軟正黑體" pitchFamily="34" charset="-120"/>
              </a:rPr>
              <a:t>(</a:t>
            </a:r>
            <a:r>
              <a:rPr lang="zh-TW" altLang="en-US" b="1" kern="100" dirty="0">
                <a:solidFill>
                  <a:schemeClr val="accent2">
                    <a:lumMod val="75000"/>
                  </a:schemeClr>
                </a:solidFill>
                <a:latin typeface="微軟正黑體" pitchFamily="34" charset="-120"/>
                <a:ea typeface="微軟正黑體" pitchFamily="34" charset="-120"/>
              </a:rPr>
              <a:t>審查期程約需三個月，請盡早作業</a:t>
            </a:r>
            <a:r>
              <a:rPr lang="en-US" altLang="zh-TW" b="1" kern="100" dirty="0">
                <a:solidFill>
                  <a:schemeClr val="accent2">
                    <a:lumMod val="75000"/>
                  </a:schemeClr>
                </a:solidFill>
                <a:latin typeface="微軟正黑體" pitchFamily="34" charset="-120"/>
                <a:ea typeface="微軟正黑體" pitchFamily="34" charset="-120"/>
              </a:rPr>
              <a:t>)</a:t>
            </a:r>
          </a:p>
        </p:txBody>
      </p:sp>
      <p:sp>
        <p:nvSpPr>
          <p:cNvPr id="34" name="六角星形 33"/>
          <p:cNvSpPr/>
          <p:nvPr/>
        </p:nvSpPr>
        <p:spPr>
          <a:xfrm>
            <a:off x="8001000" y="1698298"/>
            <a:ext cx="895865" cy="6552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C00000"/>
                </a:solidFill>
                <a:latin typeface="微軟正黑體" pitchFamily="34" charset="-120"/>
                <a:ea typeface="微軟正黑體" pitchFamily="34" charset="-120"/>
              </a:rPr>
              <a:t>新進</a:t>
            </a:r>
          </a:p>
        </p:txBody>
      </p:sp>
      <p:sp>
        <p:nvSpPr>
          <p:cNvPr id="17" name="矩形 16"/>
          <p:cNvSpPr/>
          <p:nvPr/>
        </p:nvSpPr>
        <p:spPr>
          <a:xfrm>
            <a:off x="4690525" y="5305637"/>
            <a:ext cx="6096000" cy="677108"/>
          </a:xfrm>
          <a:prstGeom prst="rect">
            <a:avLst/>
          </a:prstGeom>
        </p:spPr>
        <p:txBody>
          <a:bodyPr>
            <a:spAutoFit/>
          </a:bodyPr>
          <a:lstStyle/>
          <a:p>
            <a:pPr marL="0" lvl="1"/>
            <a:r>
              <a:rPr lang="zh-TW" altLang="en-US" sz="2000" b="1" dirty="0">
                <a:solidFill>
                  <a:schemeClr val="accent5">
                    <a:lumMod val="25000"/>
                  </a:schemeClr>
                </a:solidFill>
                <a:latin typeface="微軟正黑體" pitchFamily="34" charset="-120"/>
                <a:ea typeface="微軟正黑體" pitchFamily="34" charset="-120"/>
              </a:rPr>
              <a:t>國立臺灣大學系統年輕學者創新性合作計畫</a:t>
            </a:r>
          </a:p>
          <a:p>
            <a:pPr marL="0" lvl="1"/>
            <a:r>
              <a:rPr lang="en-US" altLang="zh-TW" b="1" kern="100" dirty="0">
                <a:latin typeface="微軟正黑體" pitchFamily="34" charset="-120"/>
                <a:ea typeface="微軟正黑體" pitchFamily="34" charset="-120"/>
              </a:rPr>
              <a:t>(</a:t>
            </a:r>
            <a:r>
              <a:rPr lang="zh-TW" altLang="en-US" b="1" kern="100" dirty="0">
                <a:latin typeface="微軟正黑體" pitchFamily="34" charset="-120"/>
                <a:ea typeface="微軟正黑體" pitchFamily="34" charset="-120"/>
              </a:rPr>
              <a:t>每年依研發處公告日期受理申請）</a:t>
            </a:r>
          </a:p>
        </p:txBody>
      </p:sp>
      <p:sp>
        <p:nvSpPr>
          <p:cNvPr id="36" name="向右箭號 35"/>
          <p:cNvSpPr/>
          <p:nvPr/>
        </p:nvSpPr>
        <p:spPr>
          <a:xfrm>
            <a:off x="2397209" y="5119580"/>
            <a:ext cx="2160000" cy="1080000"/>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zh-TW" altLang="en-US" b="1" dirty="0">
                <a:latin typeface="微軟正黑體" pitchFamily="34" charset="-120"/>
                <a:ea typeface="微軟正黑體" pitchFamily="34" charset="-120"/>
              </a:rPr>
              <a:t>年度公告</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三校年輕學者</a:t>
            </a:r>
            <a:endParaRPr lang="en-US" altLang="zh-TW" b="1" dirty="0">
              <a:latin typeface="微軟正黑體" pitchFamily="34" charset="-120"/>
              <a:ea typeface="微軟正黑體" pitchFamily="34" charset="-120"/>
            </a:endParaRPr>
          </a:p>
        </p:txBody>
      </p:sp>
    </p:spTree>
    <p:extLst>
      <p:ext uri="{BB962C8B-B14F-4D97-AF65-F5344CB8AC3E}">
        <p14:creationId xmlns:p14="http://schemas.microsoft.com/office/powerpoint/2010/main" val="353777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(3/5)</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altLang="en-US" sz="3200" b="1" kern="100" dirty="0">
                <a:ea typeface="微軟正黑體"/>
                <a:cs typeface="Times New Roman"/>
              </a:rPr>
              <a:t>研究</a:t>
            </a:r>
            <a:endParaRPr lang="en-US" altLang="zh-TW" sz="3200" b="1" kern="100" dirty="0">
              <a:ea typeface="微軟正黑體"/>
              <a:cs typeface="Times New Roman"/>
            </a:endParaRPr>
          </a:p>
          <a:p>
            <a:pPr algn="ctr">
              <a:spcAft>
                <a:spcPts val="0"/>
              </a:spcAft>
            </a:pPr>
            <a:r>
              <a:rPr lang="zh-TW" altLang="en-US" sz="3200" b="1" kern="100" dirty="0">
                <a:ea typeface="微軟正黑體"/>
                <a:cs typeface="Times New Roman"/>
              </a:rPr>
              <a:t>諮詢</a:t>
            </a:r>
            <a:endParaRPr lang="en-US" altLang="zh-TW" sz="3200" b="1" kern="100" dirty="0">
              <a:effectLst/>
              <a:ea typeface="微軟正黑體"/>
              <a:cs typeface="Times New Roman"/>
            </a:endParaRPr>
          </a:p>
        </p:txBody>
      </p:sp>
      <p:sp>
        <p:nvSpPr>
          <p:cNvPr id="21" name="矩形 20"/>
          <p:cNvSpPr/>
          <p:nvPr/>
        </p:nvSpPr>
        <p:spPr>
          <a:xfrm>
            <a:off x="4725536" y="3282963"/>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29" name="矩形 28"/>
          <p:cNvSpPr/>
          <p:nvPr/>
        </p:nvSpPr>
        <p:spPr>
          <a:xfrm>
            <a:off x="4536392" y="4689243"/>
            <a:ext cx="5910322" cy="707886"/>
          </a:xfrm>
          <a:prstGeom prst="rect">
            <a:avLst/>
          </a:prstGeom>
        </p:spPr>
        <p:txBody>
          <a:bodyPr wrap="square">
            <a:spAutoFit/>
          </a:bodyPr>
          <a:lstStyle/>
          <a:p>
            <a:pPr>
              <a:lnSpc>
                <a:spcPct val="100000"/>
              </a:lnSpc>
              <a:spcAft>
                <a:spcPts val="0"/>
              </a:spcAft>
            </a:pPr>
            <a:r>
              <a:rPr lang="zh-TW" altLang="en-US" sz="2000" b="1" kern="100" dirty="0">
                <a:latin typeface="微軟正黑體" pitchFamily="34" charset="-120"/>
                <a:ea typeface="微軟正黑體" pitchFamily="34" charset="-120"/>
                <a:cs typeface="Times New Roman"/>
              </a:rPr>
              <a:t>新進教師應於到職一年內至少申請一次，列為辦理新聘教師評鑑之參考。</a:t>
            </a:r>
            <a:endParaRPr lang="en-US" altLang="zh-TW" sz="2000" b="1" kern="100" dirty="0">
              <a:latin typeface="微軟正黑體" pitchFamily="34" charset="-120"/>
              <a:ea typeface="微軟正黑體" pitchFamily="34" charset="-120"/>
              <a:cs typeface="Times New Roman"/>
            </a:endParaRPr>
          </a:p>
        </p:txBody>
      </p:sp>
      <p:sp>
        <p:nvSpPr>
          <p:cNvPr id="3" name="圓角矩形 2"/>
          <p:cNvSpPr/>
          <p:nvPr/>
        </p:nvSpPr>
        <p:spPr>
          <a:xfrm>
            <a:off x="2458995" y="1359394"/>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solidFill>
                  <a:schemeClr val="tx1"/>
                </a:solidFill>
                <a:latin typeface="微軟正黑體" pitchFamily="34" charset="-120"/>
                <a:ea typeface="微軟正黑體" pitchFamily="34" charset="-120"/>
              </a:rPr>
              <a:t>法規</a:t>
            </a:r>
          </a:p>
        </p:txBody>
      </p:sp>
      <p:sp>
        <p:nvSpPr>
          <p:cNvPr id="15" name="圓角矩形 14"/>
          <p:cNvSpPr/>
          <p:nvPr/>
        </p:nvSpPr>
        <p:spPr>
          <a:xfrm>
            <a:off x="2458995" y="2353537"/>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目的</a:t>
            </a:r>
            <a:endParaRPr lang="en-US" altLang="zh-TW" b="1" dirty="0">
              <a:solidFill>
                <a:schemeClr val="tx1"/>
              </a:solidFill>
              <a:latin typeface="微軟正黑體" pitchFamily="34" charset="-120"/>
              <a:ea typeface="微軟正黑體" pitchFamily="34" charset="-120"/>
            </a:endParaRPr>
          </a:p>
        </p:txBody>
      </p:sp>
      <p:sp>
        <p:nvSpPr>
          <p:cNvPr id="4" name="矩形 3"/>
          <p:cNvSpPr/>
          <p:nvPr/>
        </p:nvSpPr>
        <p:spPr>
          <a:xfrm>
            <a:off x="4536392" y="1483339"/>
            <a:ext cx="4801314" cy="400110"/>
          </a:xfrm>
          <a:prstGeom prst="rect">
            <a:avLst/>
          </a:prstGeom>
        </p:spPr>
        <p:txBody>
          <a:bodyPr wrap="none">
            <a:spAutoFit/>
          </a:bodyPr>
          <a:lstStyle/>
          <a:p>
            <a:r>
              <a:rPr lang="zh-TW" altLang="en-US" sz="2000" b="1" dirty="0">
                <a:latin typeface="微軟正黑體" pitchFamily="34" charset="-120"/>
                <a:ea typeface="微軟正黑體" pitchFamily="34" charset="-120"/>
              </a:rPr>
              <a:t>本校</a:t>
            </a:r>
            <a:r>
              <a:rPr lang="zh-TW" altLang="zh-TW" sz="2000" b="1" dirty="0">
                <a:latin typeface="微軟正黑體" pitchFamily="34" charset="-120"/>
                <a:ea typeface="微軟正黑體" pitchFamily="34" charset="-120"/>
              </a:rPr>
              <a:t>學術績優教師協助研究諮詢實施要點</a:t>
            </a:r>
            <a:endParaRPr lang="zh-TW" altLang="en-US" sz="2000" b="1" dirty="0">
              <a:latin typeface="微軟正黑體" pitchFamily="34" charset="-120"/>
              <a:ea typeface="微軟正黑體" pitchFamily="34" charset="-120"/>
            </a:endParaRPr>
          </a:p>
        </p:txBody>
      </p:sp>
      <p:sp>
        <p:nvSpPr>
          <p:cNvPr id="5" name="矩形 4"/>
          <p:cNvSpPr/>
          <p:nvPr/>
        </p:nvSpPr>
        <p:spPr>
          <a:xfrm>
            <a:off x="4538125" y="3282963"/>
            <a:ext cx="6096000" cy="1015663"/>
          </a:xfrm>
          <a:prstGeom prst="rect">
            <a:avLst/>
          </a:prstGeom>
        </p:spPr>
        <p:txBody>
          <a:bodyPr>
            <a:spAutoFit/>
          </a:bodyPr>
          <a:lstStyle/>
          <a:p>
            <a:pPr marL="0" lvl="1"/>
            <a:r>
              <a:rPr lang="zh-TW" altLang="zh-TW" sz="2000" b="1" dirty="0">
                <a:latin typeface="微軟正黑體" pitchFamily="34" charset="-120"/>
                <a:ea typeface="微軟正黑體" pitchFamily="34" charset="-120"/>
              </a:rPr>
              <a:t>填具「研究諮詢需求表」送交</a:t>
            </a:r>
            <a:r>
              <a:rPr lang="zh-TW" altLang="en-US" sz="2000" b="1" dirty="0">
                <a:latin typeface="微軟正黑體" pitchFamily="34" charset="-120"/>
                <a:ea typeface="微軟正黑體" pitchFamily="34" charset="-120"/>
              </a:rPr>
              <a:t>各學院</a:t>
            </a:r>
            <a:r>
              <a:rPr lang="zh-TW" altLang="zh-TW" sz="2000" b="1" dirty="0">
                <a:latin typeface="微軟正黑體" pitchFamily="34" charset="-120"/>
                <a:ea typeface="微軟正黑體" pitchFamily="34" charset="-120"/>
              </a:rPr>
              <a:t>諮詢小組窗口</a:t>
            </a:r>
            <a:r>
              <a:rPr lang="zh-TW" altLang="en-US" sz="2000" b="1" dirty="0">
                <a:latin typeface="微軟正黑體" pitchFamily="34" charset="-120"/>
                <a:ea typeface="微軟正黑體" pitchFamily="34" charset="-120"/>
              </a:rPr>
              <a:t>協助媒合研究領域相近教師提供諮詢，亦可</a:t>
            </a:r>
            <a:r>
              <a:rPr lang="zh-TW" altLang="zh-TW" sz="2000" b="1" dirty="0">
                <a:latin typeface="微軟正黑體" pitchFamily="34" charset="-120"/>
                <a:ea typeface="微軟正黑體" pitchFamily="34" charset="-120"/>
              </a:rPr>
              <a:t>自行尋覓諮詢對象</a:t>
            </a:r>
            <a:r>
              <a:rPr lang="zh-TW" altLang="en-US" sz="2000" b="1" dirty="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p:txBody>
      </p:sp>
      <p:sp>
        <p:nvSpPr>
          <p:cNvPr id="20" name="矩形 19"/>
          <p:cNvSpPr/>
          <p:nvPr/>
        </p:nvSpPr>
        <p:spPr>
          <a:xfrm>
            <a:off x="4536392" y="2477482"/>
            <a:ext cx="6083717" cy="400110"/>
          </a:xfrm>
          <a:prstGeom prst="rect">
            <a:avLst/>
          </a:prstGeom>
        </p:spPr>
        <p:txBody>
          <a:bodyPr wrap="none">
            <a:spAutoFit/>
          </a:bodyPr>
          <a:lstStyle/>
          <a:p>
            <a:r>
              <a:rPr lang="zh-TW" altLang="en-US" sz="2000" b="1" dirty="0">
                <a:latin typeface="微軟正黑體" pitchFamily="34" charset="-120"/>
                <a:ea typeface="微軟正黑體" pitchFamily="34" charset="-120"/>
              </a:rPr>
              <a:t>提供新進教師或其他教研人員撰寫</a:t>
            </a:r>
            <a:r>
              <a:rPr lang="zh-TW" altLang="en-US" sz="2000" b="1" dirty="0">
                <a:solidFill>
                  <a:srgbClr val="7030A0"/>
                </a:solidFill>
                <a:latin typeface="微軟正黑體" pitchFamily="34" charset="-120"/>
                <a:ea typeface="微軟正黑體" pitchFamily="34" charset="-120"/>
              </a:rPr>
              <a:t>國科會計畫</a:t>
            </a:r>
            <a:r>
              <a:rPr lang="zh-TW" altLang="en-US" sz="2000" b="1" dirty="0">
                <a:latin typeface="微軟正黑體" pitchFamily="34" charset="-120"/>
                <a:ea typeface="微軟正黑體" pitchFamily="34" charset="-120"/>
              </a:rPr>
              <a:t>之諮詢</a:t>
            </a:r>
          </a:p>
        </p:txBody>
      </p:sp>
      <p:sp>
        <p:nvSpPr>
          <p:cNvPr id="22" name="圓角矩形 21"/>
          <p:cNvSpPr/>
          <p:nvPr/>
        </p:nvSpPr>
        <p:spPr>
          <a:xfrm>
            <a:off x="2458995" y="3420628"/>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實施方式</a:t>
            </a:r>
            <a:endParaRPr lang="en-US" altLang="zh-TW" b="1" dirty="0">
              <a:solidFill>
                <a:schemeClr val="tx1"/>
              </a:solidFill>
              <a:latin typeface="微軟正黑體" pitchFamily="34" charset="-120"/>
              <a:ea typeface="微軟正黑體" pitchFamily="34" charset="-120"/>
            </a:endParaRPr>
          </a:p>
        </p:txBody>
      </p:sp>
      <p:sp>
        <p:nvSpPr>
          <p:cNvPr id="24" name="圓角矩形 23"/>
          <p:cNvSpPr/>
          <p:nvPr/>
        </p:nvSpPr>
        <p:spPr>
          <a:xfrm>
            <a:off x="2458995" y="4675791"/>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對新進教師</a:t>
            </a:r>
            <a:endParaRPr lang="en-US" altLang="zh-TW" b="1" dirty="0">
              <a:solidFill>
                <a:schemeClr val="tx1"/>
              </a:solidFill>
              <a:latin typeface="微軟正黑體" pitchFamily="34" charset="-120"/>
              <a:ea typeface="微軟正黑體" pitchFamily="34" charset="-120"/>
            </a:endParaRPr>
          </a:p>
          <a:p>
            <a:pPr marL="0" lvl="1" algn="ctr"/>
            <a:r>
              <a:rPr lang="zh-TW" altLang="en-US" b="1" dirty="0">
                <a:solidFill>
                  <a:schemeClr val="tx1"/>
                </a:solidFill>
                <a:latin typeface="微軟正黑體" pitchFamily="34" charset="-120"/>
                <a:ea typeface="微軟正黑體" pitchFamily="34" charset="-120"/>
              </a:rPr>
              <a:t>之規定</a:t>
            </a:r>
            <a:endParaRPr lang="en-US" altLang="zh-TW" b="1" dirty="0">
              <a:solidFill>
                <a:schemeClr val="tx1"/>
              </a:solidFill>
              <a:latin typeface="微軟正黑體" pitchFamily="34" charset="-120"/>
              <a:ea typeface="微軟正黑體" pitchFamily="34" charset="-120"/>
            </a:endParaRPr>
          </a:p>
        </p:txBody>
      </p:sp>
      <p:sp>
        <p:nvSpPr>
          <p:cNvPr id="10" name="矩形 9"/>
          <p:cNvSpPr/>
          <p:nvPr/>
        </p:nvSpPr>
        <p:spPr>
          <a:xfrm>
            <a:off x="4530250" y="5614257"/>
            <a:ext cx="6096000" cy="707886"/>
          </a:xfrm>
          <a:prstGeom prst="rect">
            <a:avLst/>
          </a:prstGeom>
        </p:spPr>
        <p:txBody>
          <a:bodyPr>
            <a:spAutoFit/>
          </a:bodyPr>
          <a:lstStyle/>
          <a:p>
            <a:pPr marL="0" lvl="1"/>
            <a:r>
              <a:rPr lang="zh-TW" altLang="en-US" sz="2000" b="1" kern="100" dirty="0">
                <a:latin typeface="微軟正黑體" pitchFamily="34" charset="-120"/>
                <a:ea typeface="微軟正黑體" pitchFamily="34" charset="-120"/>
                <a:cs typeface="Times New Roman"/>
              </a:rPr>
              <a:t>各單位研究諮詢小組聯絡窗口名單公告於</a:t>
            </a:r>
            <a:endParaRPr lang="en-US" altLang="zh-TW" sz="2000" b="1" kern="100" dirty="0">
              <a:latin typeface="微軟正黑體" pitchFamily="34" charset="-120"/>
              <a:ea typeface="微軟正黑體" pitchFamily="34" charset="-120"/>
              <a:cs typeface="Times New Roman"/>
            </a:endParaRPr>
          </a:p>
          <a:p>
            <a:pPr marL="0" lvl="1"/>
            <a:r>
              <a:rPr lang="zh-TW" altLang="en-US" sz="2000" b="1" kern="100" dirty="0">
                <a:latin typeface="微軟正黑體" pitchFamily="34" charset="-120"/>
                <a:ea typeface="微軟正黑體" pitchFamily="34" charset="-120"/>
                <a:cs typeface="Times New Roman"/>
              </a:rPr>
              <a:t>研發處網頁</a:t>
            </a:r>
            <a:r>
              <a:rPr lang="en-US" altLang="zh-TW" sz="2000" b="1" kern="100" dirty="0">
                <a:latin typeface="微軟正黑體" pitchFamily="34" charset="-120"/>
                <a:ea typeface="微軟正黑體" pitchFamily="34" charset="-120"/>
                <a:cs typeface="Times New Roman"/>
              </a:rPr>
              <a:t>/</a:t>
            </a:r>
            <a:r>
              <a:rPr lang="zh-TW" altLang="en-US" sz="2000" b="1" kern="100" dirty="0">
                <a:latin typeface="微軟正黑體" pitchFamily="34" charset="-120"/>
                <a:ea typeface="微軟正黑體" pitchFamily="34" charset="-120"/>
                <a:cs typeface="Times New Roman"/>
              </a:rPr>
              <a:t>資料查詢</a:t>
            </a:r>
            <a:r>
              <a:rPr lang="en-US" altLang="zh-TW" sz="2000" b="1" kern="100" dirty="0">
                <a:latin typeface="微軟正黑體" pitchFamily="34" charset="-120"/>
                <a:ea typeface="微軟正黑體" pitchFamily="34" charset="-120"/>
                <a:cs typeface="Times New Roman"/>
              </a:rPr>
              <a:t>/</a:t>
            </a:r>
            <a:r>
              <a:rPr lang="zh-TW" altLang="en-US" sz="2000" b="1" kern="100" dirty="0">
                <a:latin typeface="微軟正黑體" pitchFamily="34" charset="-120"/>
                <a:ea typeface="微軟正黑體" pitchFamily="34" charset="-120"/>
                <a:cs typeface="Times New Roman"/>
              </a:rPr>
              <a:t>其他</a:t>
            </a:r>
            <a:endParaRPr lang="en-US" altLang="zh-TW" sz="2000" b="1" kern="100" dirty="0">
              <a:latin typeface="微軟正黑體" pitchFamily="34" charset="-120"/>
              <a:ea typeface="微軟正黑體" pitchFamily="34" charset="-120"/>
              <a:cs typeface="Times New Roman"/>
            </a:endParaRPr>
          </a:p>
        </p:txBody>
      </p:sp>
      <p:sp>
        <p:nvSpPr>
          <p:cNvPr id="25" name="圓角矩形 24"/>
          <p:cNvSpPr/>
          <p:nvPr/>
        </p:nvSpPr>
        <p:spPr>
          <a:xfrm>
            <a:off x="2458995" y="5674143"/>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諮詢小組窗口名單</a:t>
            </a:r>
            <a:endParaRPr lang="en-US" altLang="zh-TW" b="1"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19275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(4/5)</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altLang="en-US" sz="2800" b="1" kern="100" dirty="0">
                <a:effectLst/>
                <a:ea typeface="微軟正黑體"/>
                <a:cs typeface="Times New Roman"/>
              </a:rPr>
              <a:t>研究</a:t>
            </a:r>
            <a:endParaRPr lang="en-US" altLang="zh-TW" sz="2800" b="1" kern="100" dirty="0">
              <a:effectLst/>
              <a:ea typeface="微軟正黑體"/>
              <a:cs typeface="Times New Roman"/>
            </a:endParaRPr>
          </a:p>
          <a:p>
            <a:pPr algn="ctr">
              <a:spcAft>
                <a:spcPts val="0"/>
              </a:spcAft>
            </a:pPr>
            <a:r>
              <a:rPr lang="zh-TW" altLang="en-US" sz="2800" b="1" kern="100" dirty="0">
                <a:effectLst/>
                <a:ea typeface="微軟正黑體"/>
                <a:cs typeface="Times New Roman"/>
              </a:rPr>
              <a:t>績優獎</a:t>
            </a:r>
            <a:endParaRPr lang="en-US" altLang="zh-TW" sz="2800" b="1" kern="100" dirty="0">
              <a:effectLst/>
              <a:ea typeface="微軟正黑體"/>
              <a:cs typeface="Times New Roman"/>
            </a:endParaRPr>
          </a:p>
        </p:txBody>
      </p:sp>
      <p:sp>
        <p:nvSpPr>
          <p:cNvPr id="21" name="矩形 20"/>
          <p:cNvSpPr/>
          <p:nvPr/>
        </p:nvSpPr>
        <p:spPr>
          <a:xfrm>
            <a:off x="4725536" y="3282963"/>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3" name="圓角矩形 2"/>
          <p:cNvSpPr/>
          <p:nvPr/>
        </p:nvSpPr>
        <p:spPr>
          <a:xfrm>
            <a:off x="2458995" y="1559449"/>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solidFill>
                  <a:schemeClr val="tx1"/>
                </a:solidFill>
                <a:latin typeface="微軟正黑體" pitchFamily="34" charset="-120"/>
                <a:ea typeface="微軟正黑體" pitchFamily="34" charset="-120"/>
              </a:rPr>
              <a:t>法規</a:t>
            </a:r>
          </a:p>
        </p:txBody>
      </p:sp>
      <p:sp>
        <p:nvSpPr>
          <p:cNvPr id="15" name="圓角矩形 14"/>
          <p:cNvSpPr/>
          <p:nvPr/>
        </p:nvSpPr>
        <p:spPr>
          <a:xfrm>
            <a:off x="2458995" y="2680511"/>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獎勵對象</a:t>
            </a:r>
            <a:endParaRPr lang="en-US" altLang="zh-TW" b="1" dirty="0">
              <a:solidFill>
                <a:schemeClr val="tx1"/>
              </a:solidFill>
              <a:latin typeface="微軟正黑體" pitchFamily="34" charset="-120"/>
              <a:ea typeface="微軟正黑體" pitchFamily="34" charset="-120"/>
            </a:endParaRPr>
          </a:p>
        </p:txBody>
      </p:sp>
      <p:sp>
        <p:nvSpPr>
          <p:cNvPr id="4" name="矩形 3"/>
          <p:cNvSpPr/>
          <p:nvPr/>
        </p:nvSpPr>
        <p:spPr>
          <a:xfrm>
            <a:off x="4536392" y="1683394"/>
            <a:ext cx="4288353" cy="400110"/>
          </a:xfrm>
          <a:prstGeom prst="rect">
            <a:avLst/>
          </a:prstGeom>
        </p:spPr>
        <p:txBody>
          <a:bodyPr wrap="none">
            <a:spAutoFit/>
          </a:bodyPr>
          <a:lstStyle/>
          <a:p>
            <a:r>
              <a:rPr lang="zh-TW" altLang="en-US" sz="2000" b="1" dirty="0">
                <a:latin typeface="微軟正黑體" pitchFamily="34" charset="-120"/>
                <a:ea typeface="微軟正黑體" pitchFamily="34" charset="-120"/>
              </a:rPr>
              <a:t>國立臺灣師範大學年度績優獎勵辦法</a:t>
            </a:r>
          </a:p>
        </p:txBody>
      </p:sp>
      <p:sp>
        <p:nvSpPr>
          <p:cNvPr id="5" name="矩形 4"/>
          <p:cNvSpPr/>
          <p:nvPr/>
        </p:nvSpPr>
        <p:spPr>
          <a:xfrm>
            <a:off x="4538125" y="2687360"/>
            <a:ext cx="7349075" cy="2462213"/>
          </a:xfrm>
          <a:prstGeom prst="rect">
            <a:avLst/>
          </a:prstGeom>
        </p:spPr>
        <p:txBody>
          <a:bodyPr wrap="square">
            <a:spAutoFit/>
          </a:bodyPr>
          <a:lstStyle/>
          <a:p>
            <a:r>
              <a:rPr lang="zh-TW" altLang="en-US" sz="2200" b="1" dirty="0">
                <a:solidFill>
                  <a:schemeClr val="accent5">
                    <a:lumMod val="25000"/>
                  </a:schemeClr>
                </a:solidFill>
                <a:latin typeface="微軟正黑體" pitchFamily="34" charset="-120"/>
                <a:ea typeface="微軟正黑體" pitchFamily="34" charset="-120"/>
              </a:rPr>
              <a:t>本校教研人員獲以下重要學術研究獎項者：</a:t>
            </a:r>
            <a:endParaRPr lang="en-US" altLang="zh-TW" sz="2200" b="1" dirty="0">
              <a:solidFill>
                <a:schemeClr val="accent5">
                  <a:lumMod val="25000"/>
                </a:schemeClr>
              </a:solidFill>
              <a:latin typeface="微軟正黑體" pitchFamily="34" charset="-120"/>
              <a:ea typeface="微軟正黑體" pitchFamily="34" charset="-120"/>
            </a:endParaRPr>
          </a:p>
          <a:p>
            <a:r>
              <a:rPr lang="zh-TW" altLang="en-US" sz="2200" b="1" dirty="0">
                <a:solidFill>
                  <a:srgbClr val="7030A0"/>
                </a:solidFill>
                <a:latin typeface="微軟正黑體" pitchFamily="34" charset="-120"/>
                <a:ea typeface="微軟正黑體" pitchFamily="34" charset="-120"/>
              </a:rPr>
              <a:t>總統科學獎、行政院傑出科技貢獻獎、國家文藝獎、</a:t>
            </a:r>
            <a:endParaRPr lang="en-US" altLang="zh-TW" sz="2200" b="1" dirty="0">
              <a:solidFill>
                <a:srgbClr val="7030A0"/>
              </a:solidFill>
              <a:latin typeface="微軟正黑體" pitchFamily="34" charset="-120"/>
              <a:ea typeface="微軟正黑體" pitchFamily="34" charset="-120"/>
            </a:endParaRPr>
          </a:p>
          <a:p>
            <a:r>
              <a:rPr lang="zh-TW" altLang="en-US" sz="2200" b="1" dirty="0">
                <a:solidFill>
                  <a:srgbClr val="7030A0"/>
                </a:solidFill>
                <a:latin typeface="微軟正黑體" pitchFamily="34" charset="-120"/>
                <a:ea typeface="微軟正黑體" pitchFamily="34" charset="-120"/>
              </a:rPr>
              <a:t>行政院文化獎、教育部學術獎、教育部國家講座、</a:t>
            </a:r>
            <a:endParaRPr lang="en-US" altLang="zh-TW" sz="2200" b="1" dirty="0">
              <a:solidFill>
                <a:srgbClr val="7030A0"/>
              </a:solidFill>
              <a:latin typeface="微軟正黑體" pitchFamily="34" charset="-120"/>
              <a:ea typeface="微軟正黑體" pitchFamily="34" charset="-120"/>
            </a:endParaRPr>
          </a:p>
          <a:p>
            <a:r>
              <a:rPr lang="zh-TW" altLang="en-US" sz="2200" b="1" dirty="0">
                <a:solidFill>
                  <a:srgbClr val="7030A0"/>
                </a:solidFill>
                <a:latin typeface="微軟正黑體" pitchFamily="34" charset="-120"/>
                <a:ea typeface="微軟正黑體" pitchFamily="34" charset="-120"/>
              </a:rPr>
              <a:t>傑出人才發展基金會傑出人才講座、侯金堆傑出榮譽獎、國科會傑出研究獎、國科會吳大猷先生紀念獎、</a:t>
            </a:r>
            <a:endParaRPr lang="en-US" altLang="zh-TW" sz="2200" b="1" dirty="0">
              <a:solidFill>
                <a:srgbClr val="7030A0"/>
              </a:solidFill>
              <a:latin typeface="微軟正黑體" pitchFamily="34" charset="-120"/>
              <a:ea typeface="微軟正黑體" pitchFamily="34" charset="-120"/>
            </a:endParaRPr>
          </a:p>
          <a:p>
            <a:r>
              <a:rPr lang="zh-TW" altLang="en-US" sz="2200" b="1" dirty="0">
                <a:solidFill>
                  <a:srgbClr val="7030A0"/>
                </a:solidFill>
                <a:latin typeface="微軟正黑體" pitchFamily="34" charset="-120"/>
                <a:ea typeface="微軟正黑體" pitchFamily="34" charset="-120"/>
              </a:rPr>
              <a:t>國科會傑出特約研究員獎、國科會傑出技術移轉貢獻獎、中研院年輕學者研究成果獎</a:t>
            </a:r>
            <a:endParaRPr lang="en-US" altLang="zh-TW" sz="2200" b="1" dirty="0">
              <a:solidFill>
                <a:srgbClr val="7030A0"/>
              </a:solidFill>
              <a:latin typeface="微軟正黑體" pitchFamily="34" charset="-120"/>
              <a:ea typeface="微軟正黑體" pitchFamily="34" charset="-120"/>
            </a:endParaRPr>
          </a:p>
        </p:txBody>
      </p:sp>
      <p:sp>
        <p:nvSpPr>
          <p:cNvPr id="22" name="圓角矩形 21"/>
          <p:cNvSpPr/>
          <p:nvPr/>
        </p:nvSpPr>
        <p:spPr>
          <a:xfrm>
            <a:off x="2458995" y="5430399"/>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獎勵內容</a:t>
            </a:r>
          </a:p>
        </p:txBody>
      </p:sp>
      <p:sp>
        <p:nvSpPr>
          <p:cNvPr id="10" name="矩形 9"/>
          <p:cNvSpPr/>
          <p:nvPr/>
        </p:nvSpPr>
        <p:spPr>
          <a:xfrm>
            <a:off x="4538125" y="5226279"/>
            <a:ext cx="6096000" cy="400110"/>
          </a:xfrm>
          <a:prstGeom prst="rect">
            <a:avLst/>
          </a:prstGeom>
        </p:spPr>
        <p:txBody>
          <a:bodyPr>
            <a:spAutoFit/>
          </a:bodyPr>
          <a:lstStyle/>
          <a:p>
            <a:pPr marL="0" lvl="1"/>
            <a:endParaRPr lang="en-US" altLang="zh-TW" sz="2000" b="1" kern="100" dirty="0">
              <a:latin typeface="微軟正黑體" pitchFamily="34" charset="-120"/>
              <a:ea typeface="微軟正黑體" pitchFamily="34" charset="-120"/>
              <a:cs typeface="Times New Roman"/>
            </a:endParaRPr>
          </a:p>
        </p:txBody>
      </p:sp>
      <p:sp>
        <p:nvSpPr>
          <p:cNvPr id="6" name="矩形 5"/>
          <p:cNvSpPr/>
          <p:nvPr/>
        </p:nvSpPr>
        <p:spPr>
          <a:xfrm>
            <a:off x="4538125" y="5548301"/>
            <a:ext cx="6096000" cy="707886"/>
          </a:xfrm>
          <a:prstGeom prst="rect">
            <a:avLst/>
          </a:prstGeom>
        </p:spPr>
        <p:txBody>
          <a:bodyPr>
            <a:spAutoFit/>
          </a:bodyPr>
          <a:lstStyle/>
          <a:p>
            <a:r>
              <a:rPr lang="zh-TW" altLang="en-US" sz="2000" b="1" dirty="0">
                <a:latin typeface="微軟正黑體" pitchFamily="34" charset="-120"/>
                <a:ea typeface="微軟正黑體" pitchFamily="34" charset="-120"/>
              </a:rPr>
              <a:t>每年三月底由研發處造冊</a:t>
            </a:r>
          </a:p>
          <a:p>
            <a:r>
              <a:rPr lang="zh-TW" altLang="en-US" sz="2000" b="1" dirty="0">
                <a:latin typeface="微軟正黑體" pitchFamily="34" charset="-120"/>
                <a:ea typeface="微軟正黑體" pitchFamily="34" charset="-120"/>
              </a:rPr>
              <a:t>每人獎助新臺幣</a:t>
            </a:r>
            <a:r>
              <a:rPr lang="en-US" altLang="zh-TW" sz="2000" b="1" dirty="0">
                <a:latin typeface="微軟正黑體" pitchFamily="34" charset="-120"/>
                <a:ea typeface="微軟正黑體" pitchFamily="34" charset="-120"/>
              </a:rPr>
              <a:t>10</a:t>
            </a:r>
            <a:r>
              <a:rPr lang="zh-TW" altLang="en-US" sz="2000" b="1" dirty="0">
                <a:latin typeface="微軟正黑體" pitchFamily="34" charset="-120"/>
                <a:ea typeface="微軟正黑體" pitchFamily="34" charset="-120"/>
              </a:rPr>
              <a:t>萬元整，依本校會計法規檢據核銷</a:t>
            </a:r>
          </a:p>
        </p:txBody>
      </p:sp>
    </p:spTree>
    <p:extLst>
      <p:ext uri="{BB962C8B-B14F-4D97-AF65-F5344CB8AC3E}">
        <p14:creationId xmlns:p14="http://schemas.microsoft.com/office/powerpoint/2010/main" val="66077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(5/5)</a:t>
            </a:r>
            <a:endParaRPr lang="zh-TW" altLang="en-US" dirty="0"/>
          </a:p>
        </p:txBody>
      </p:sp>
      <p:sp>
        <p:nvSpPr>
          <p:cNvPr id="4" name="圓角矩形 3"/>
          <p:cNvSpPr/>
          <p:nvPr/>
        </p:nvSpPr>
        <p:spPr>
          <a:xfrm>
            <a:off x="333631" y="1348637"/>
            <a:ext cx="4188942"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獎補助法規查詢</a:t>
            </a:r>
          </a:p>
        </p:txBody>
      </p:sp>
      <p:sp>
        <p:nvSpPr>
          <p:cNvPr id="3" name="矩形 2"/>
          <p:cNvSpPr/>
          <p:nvPr/>
        </p:nvSpPr>
        <p:spPr>
          <a:xfrm>
            <a:off x="333630" y="2071721"/>
            <a:ext cx="9527061" cy="400110"/>
          </a:xfrm>
          <a:prstGeom prst="rect">
            <a:avLst/>
          </a:prstGeom>
        </p:spPr>
        <p:txBody>
          <a:bodyPr wrap="square">
            <a:spAutoFit/>
          </a:bodyPr>
          <a:lstStyle/>
          <a:p>
            <a:r>
              <a:rPr lang="zh-TW" altLang="en-US" sz="2000" b="1" dirty="0">
                <a:solidFill>
                  <a:schemeClr val="accent5">
                    <a:lumMod val="25000"/>
                  </a:schemeClr>
                </a:solidFill>
                <a:latin typeface="微軟正黑體" pitchFamily="34" charset="-120"/>
                <a:ea typeface="微軟正黑體" pitchFamily="34" charset="-120"/>
              </a:rPr>
              <a:t>各類獎補助規定，請至</a:t>
            </a:r>
            <a:r>
              <a:rPr lang="zh-TW" altLang="en-US" sz="2000" b="1" dirty="0">
                <a:solidFill>
                  <a:srgbClr val="7030A0"/>
                </a:solidFill>
                <a:latin typeface="微軟正黑體" pitchFamily="34" charset="-120"/>
                <a:ea typeface="微軟正黑體" pitchFamily="34" charset="-120"/>
              </a:rPr>
              <a:t>本處網頁</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研究推動組</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相關法規</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獎勵補助</a:t>
            </a:r>
            <a:r>
              <a:rPr lang="zh-TW" altLang="en-US" sz="2000" b="1" dirty="0">
                <a:solidFill>
                  <a:schemeClr val="accent5">
                    <a:lumMod val="25000"/>
                  </a:schemeClr>
                </a:solidFill>
                <a:latin typeface="微軟正黑體" pitchFamily="34" charset="-120"/>
                <a:ea typeface="微軟正黑體" pitchFamily="34" charset="-120"/>
              </a:rPr>
              <a:t>分類項下查詢</a:t>
            </a:r>
            <a:endParaRPr lang="en-US" altLang="zh-TW" sz="2000" b="1" dirty="0">
              <a:solidFill>
                <a:schemeClr val="accent5">
                  <a:lumMod val="25000"/>
                </a:schemeClr>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id="{9D84489E-82A2-44C9-98A0-44F3A2078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201" y="2471831"/>
            <a:ext cx="7848021" cy="4393618"/>
          </a:xfrm>
          <a:prstGeom prst="rect">
            <a:avLst/>
          </a:prstGeom>
        </p:spPr>
      </p:pic>
    </p:spTree>
    <p:extLst>
      <p:ext uri="{BB962C8B-B14F-4D97-AF65-F5344CB8AC3E}">
        <p14:creationId xmlns:p14="http://schemas.microsoft.com/office/powerpoint/2010/main" val="340020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研究推動組主要業務項目</a:t>
            </a:r>
          </a:p>
        </p:txBody>
      </p:sp>
      <p:sp>
        <p:nvSpPr>
          <p:cNvPr id="6" name="橢圓 5"/>
          <p:cNvSpPr/>
          <p:nvPr/>
        </p:nvSpPr>
        <p:spPr>
          <a:xfrm>
            <a:off x="244831" y="1318863"/>
            <a:ext cx="2160000" cy="2160000"/>
          </a:xfrm>
          <a:prstGeom prst="ellipse">
            <a:avLst/>
          </a:prstGeom>
          <a:gradFill flip="none" rotWithShape="1">
            <a:gsLst>
              <a:gs pos="0">
                <a:schemeClr val="accent6">
                  <a:lumMod val="50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研究</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計畫</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chemeClr val="bg1">
                    <a:lumMod val="95000"/>
                  </a:schemeClr>
                </a:solidFill>
                <a:latin typeface="微軟正黑體" panose="020B0604030504040204" pitchFamily="34" charset="-120"/>
                <a:ea typeface="微軟正黑體" panose="020B0604030504040204" pitchFamily="34" charset="-120"/>
                <a:cs typeface="+mj-cs"/>
              </a:rPr>
              <a:t>申請</a:t>
            </a:r>
          </a:p>
        </p:txBody>
      </p:sp>
      <p:sp>
        <p:nvSpPr>
          <p:cNvPr id="10" name="橢圓 9"/>
          <p:cNvSpPr/>
          <p:nvPr/>
        </p:nvSpPr>
        <p:spPr>
          <a:xfrm>
            <a:off x="244831" y="3817075"/>
            <a:ext cx="2160000" cy="2160000"/>
          </a:xfrm>
          <a:prstGeom prst="ellipse">
            <a:avLst/>
          </a:prstGeom>
          <a:gradFill flip="none" rotWithShape="1">
            <a:gsLst>
              <a:gs pos="0">
                <a:schemeClr val="accent6">
                  <a:lumMod val="75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學術</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活動</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chemeClr val="bg1">
                    <a:lumMod val="95000"/>
                  </a:schemeClr>
                </a:solidFill>
                <a:latin typeface="微軟正黑體" panose="020B0604030504040204" pitchFamily="34" charset="-120"/>
                <a:ea typeface="微軟正黑體" panose="020B0604030504040204" pitchFamily="34" charset="-120"/>
                <a:cs typeface="+mj-cs"/>
              </a:rPr>
              <a:t>補、獎助</a:t>
            </a:r>
            <a:endParaRPr lang="en-US" altLang="zh-TW" sz="3200" b="1" dirty="0">
              <a:solidFill>
                <a:schemeClr val="bg1">
                  <a:lumMod val="95000"/>
                </a:schemeClr>
              </a:solidFill>
              <a:latin typeface="微軟正黑體" panose="020B0604030504040204" pitchFamily="34" charset="-120"/>
              <a:ea typeface="微軟正黑體" panose="020B0604030504040204" pitchFamily="34" charset="-120"/>
              <a:cs typeface="+mj-cs"/>
            </a:endParaRPr>
          </a:p>
        </p:txBody>
      </p:sp>
      <p:sp>
        <p:nvSpPr>
          <p:cNvPr id="3" name="圓角矩形 2"/>
          <p:cNvSpPr/>
          <p:nvPr/>
        </p:nvSpPr>
        <p:spPr>
          <a:xfrm>
            <a:off x="2570205" y="1345935"/>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政府計畫</a:t>
            </a:r>
          </a:p>
        </p:txBody>
      </p:sp>
      <p:sp>
        <p:nvSpPr>
          <p:cNvPr id="15" name="圓角矩形 14"/>
          <p:cNvSpPr/>
          <p:nvPr/>
        </p:nvSpPr>
        <p:spPr>
          <a:xfrm>
            <a:off x="2570203" y="2094688"/>
            <a:ext cx="1334532"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校內計畫</a:t>
            </a:r>
          </a:p>
        </p:txBody>
      </p:sp>
      <p:sp>
        <p:nvSpPr>
          <p:cNvPr id="16" name="圓角矩形 15"/>
          <p:cNvSpPr/>
          <p:nvPr/>
        </p:nvSpPr>
        <p:spPr>
          <a:xfrm>
            <a:off x="2570205" y="2807470"/>
            <a:ext cx="1334532"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三校聯盟</a:t>
            </a:r>
            <a:endParaRPr lang="en-US" altLang="zh-TW" sz="2000" b="1" dirty="0">
              <a:latin typeface="微軟正黑體" pitchFamily="34" charset="-120"/>
              <a:ea typeface="微軟正黑體" pitchFamily="34" charset="-120"/>
            </a:endParaRPr>
          </a:p>
        </p:txBody>
      </p:sp>
      <p:sp>
        <p:nvSpPr>
          <p:cNvPr id="17" name="圓角矩形 16"/>
          <p:cNvSpPr/>
          <p:nvPr/>
        </p:nvSpPr>
        <p:spPr>
          <a:xfrm>
            <a:off x="4230126" y="1345989"/>
            <a:ext cx="110798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國科會</a:t>
            </a:r>
          </a:p>
        </p:txBody>
      </p:sp>
      <p:sp>
        <p:nvSpPr>
          <p:cNvPr id="18" name="圓角矩形 17"/>
          <p:cNvSpPr/>
          <p:nvPr/>
        </p:nvSpPr>
        <p:spPr>
          <a:xfrm>
            <a:off x="5515232" y="1348638"/>
            <a:ext cx="2343665"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非國科會政府部門</a:t>
            </a:r>
          </a:p>
        </p:txBody>
      </p:sp>
      <p:sp>
        <p:nvSpPr>
          <p:cNvPr id="19" name="圓角矩形 18"/>
          <p:cNvSpPr/>
          <p:nvPr/>
        </p:nvSpPr>
        <p:spPr>
          <a:xfrm>
            <a:off x="4230126" y="2116463"/>
            <a:ext cx="77435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新進</a:t>
            </a:r>
          </a:p>
        </p:txBody>
      </p:sp>
      <p:sp>
        <p:nvSpPr>
          <p:cNvPr id="21" name="圓角矩形 20"/>
          <p:cNvSpPr/>
          <p:nvPr/>
        </p:nvSpPr>
        <p:spPr>
          <a:xfrm>
            <a:off x="5243380" y="2107122"/>
            <a:ext cx="79083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跨國</a:t>
            </a:r>
          </a:p>
        </p:txBody>
      </p:sp>
      <p:sp>
        <p:nvSpPr>
          <p:cNvPr id="22" name="圓角矩形 21"/>
          <p:cNvSpPr/>
          <p:nvPr/>
        </p:nvSpPr>
        <p:spPr>
          <a:xfrm>
            <a:off x="4230126" y="2807469"/>
            <a:ext cx="5086867"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國立臺灣大學系統年輕學者創新性合作計畫</a:t>
            </a:r>
          </a:p>
        </p:txBody>
      </p:sp>
      <p:sp>
        <p:nvSpPr>
          <p:cNvPr id="23" name="圓角矩形 22"/>
          <p:cNvSpPr/>
          <p:nvPr/>
        </p:nvSpPr>
        <p:spPr>
          <a:xfrm>
            <a:off x="2578860" y="4165150"/>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校內</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補獎助</a:t>
            </a:r>
          </a:p>
        </p:txBody>
      </p:sp>
      <p:sp>
        <p:nvSpPr>
          <p:cNvPr id="24" name="圓角矩形 23"/>
          <p:cNvSpPr/>
          <p:nvPr/>
        </p:nvSpPr>
        <p:spPr>
          <a:xfrm>
            <a:off x="2570207" y="5977075"/>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增能</a:t>
            </a:r>
          </a:p>
        </p:txBody>
      </p:sp>
      <p:sp>
        <p:nvSpPr>
          <p:cNvPr id="25" name="圓角矩形 24"/>
          <p:cNvSpPr/>
          <p:nvPr/>
        </p:nvSpPr>
        <p:spPr>
          <a:xfrm>
            <a:off x="2570203" y="5227981"/>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學術獎項</a:t>
            </a:r>
          </a:p>
        </p:txBody>
      </p:sp>
      <p:sp>
        <p:nvSpPr>
          <p:cNvPr id="26" name="圓角矩形 25"/>
          <p:cNvSpPr/>
          <p:nvPr/>
        </p:nvSpPr>
        <p:spPr>
          <a:xfrm>
            <a:off x="4244542" y="3851003"/>
            <a:ext cx="21088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英文論文編修費</a:t>
            </a:r>
          </a:p>
        </p:txBody>
      </p:sp>
      <p:sp>
        <p:nvSpPr>
          <p:cNvPr id="27" name="圓角矩形 26"/>
          <p:cNvSpPr/>
          <p:nvPr/>
        </p:nvSpPr>
        <p:spPr>
          <a:xfrm>
            <a:off x="6512011" y="3851003"/>
            <a:ext cx="155283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論文刊登費</a:t>
            </a:r>
          </a:p>
        </p:txBody>
      </p:sp>
      <p:sp>
        <p:nvSpPr>
          <p:cNvPr id="28" name="圓角矩形 27"/>
          <p:cNvSpPr/>
          <p:nvPr/>
        </p:nvSpPr>
        <p:spPr>
          <a:xfrm>
            <a:off x="8244010" y="3851002"/>
            <a:ext cx="178761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出席國際會議</a:t>
            </a:r>
          </a:p>
        </p:txBody>
      </p:sp>
      <p:sp>
        <p:nvSpPr>
          <p:cNvPr id="29" name="圓角矩形 28"/>
          <p:cNvSpPr/>
          <p:nvPr/>
        </p:nvSpPr>
        <p:spPr>
          <a:xfrm>
            <a:off x="10191232" y="3851003"/>
            <a:ext cx="189882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論文專書獎助</a:t>
            </a:r>
          </a:p>
        </p:txBody>
      </p:sp>
      <p:sp>
        <p:nvSpPr>
          <p:cNvPr id="30" name="圓角矩形 29"/>
          <p:cNvSpPr/>
          <p:nvPr/>
        </p:nvSpPr>
        <p:spPr>
          <a:xfrm>
            <a:off x="6168078" y="4492912"/>
            <a:ext cx="127686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藝術展演</a:t>
            </a:r>
          </a:p>
        </p:txBody>
      </p:sp>
      <p:sp>
        <p:nvSpPr>
          <p:cNvPr id="31" name="圓角矩形 30"/>
          <p:cNvSpPr/>
          <p:nvPr/>
        </p:nvSpPr>
        <p:spPr>
          <a:xfrm>
            <a:off x="7618971" y="4492913"/>
            <a:ext cx="177113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籌組跨域團隊</a:t>
            </a:r>
          </a:p>
        </p:txBody>
      </p:sp>
      <p:sp>
        <p:nvSpPr>
          <p:cNvPr id="32" name="圓角矩形 31"/>
          <p:cNvSpPr/>
          <p:nvPr/>
        </p:nvSpPr>
        <p:spPr>
          <a:xfrm>
            <a:off x="4201294" y="5227981"/>
            <a:ext cx="17999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校外學術獎勵</a:t>
            </a:r>
          </a:p>
        </p:txBody>
      </p:sp>
      <p:sp>
        <p:nvSpPr>
          <p:cNvPr id="33" name="圓角矩形 32"/>
          <p:cNvSpPr/>
          <p:nvPr/>
        </p:nvSpPr>
        <p:spPr>
          <a:xfrm>
            <a:off x="6229865" y="5227980"/>
            <a:ext cx="2075933"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校內研究績優獎</a:t>
            </a:r>
          </a:p>
        </p:txBody>
      </p:sp>
      <p:sp>
        <p:nvSpPr>
          <p:cNvPr id="34" name="圓角矩形 33"/>
          <p:cNvSpPr/>
          <p:nvPr/>
        </p:nvSpPr>
        <p:spPr>
          <a:xfrm>
            <a:off x="4188936" y="5977074"/>
            <a:ext cx="21088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研究諮詢費補助</a:t>
            </a:r>
          </a:p>
        </p:txBody>
      </p:sp>
      <p:sp>
        <p:nvSpPr>
          <p:cNvPr id="35" name="圓角矩形 34"/>
          <p:cNvSpPr/>
          <p:nvPr/>
        </p:nvSpPr>
        <p:spPr>
          <a:xfrm>
            <a:off x="6491416" y="5977075"/>
            <a:ext cx="2370440"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提升學術能量活動</a:t>
            </a:r>
          </a:p>
        </p:txBody>
      </p:sp>
      <p:sp>
        <p:nvSpPr>
          <p:cNvPr id="36" name="圓角矩形 35"/>
          <p:cNvSpPr/>
          <p:nvPr/>
        </p:nvSpPr>
        <p:spPr>
          <a:xfrm>
            <a:off x="9073966" y="5977075"/>
            <a:ext cx="243633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國內學研機構</a:t>
            </a:r>
            <a:r>
              <a:rPr lang="en-US" altLang="zh-TW" sz="2000" b="1" dirty="0">
                <a:latin typeface="微軟正黑體" pitchFamily="34" charset="-120"/>
                <a:ea typeface="微軟正黑體" pitchFamily="34" charset="-120"/>
              </a:rPr>
              <a:t>MOU</a:t>
            </a:r>
            <a:endParaRPr lang="zh-TW" altLang="en-US" sz="2000" b="1" dirty="0">
              <a:latin typeface="微軟正黑體" pitchFamily="34" charset="-120"/>
              <a:ea typeface="微軟正黑體" pitchFamily="34" charset="-120"/>
            </a:endParaRPr>
          </a:p>
        </p:txBody>
      </p:sp>
      <p:sp>
        <p:nvSpPr>
          <p:cNvPr id="37" name="圓角矩形 36"/>
          <p:cNvSpPr/>
          <p:nvPr/>
        </p:nvSpPr>
        <p:spPr>
          <a:xfrm>
            <a:off x="4230126" y="4492913"/>
            <a:ext cx="178761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舉辦國際會議</a:t>
            </a:r>
          </a:p>
        </p:txBody>
      </p:sp>
      <p:sp>
        <p:nvSpPr>
          <p:cNvPr id="38" name="圓角矩形 20">
            <a:extLst>
              <a:ext uri="{FF2B5EF4-FFF2-40B4-BE49-F238E27FC236}">
                <a16:creationId xmlns:a16="http://schemas.microsoft.com/office/drawing/2014/main" id="{17217076-9D2B-4953-A266-DA76F8DC373B}"/>
              </a:ext>
            </a:extLst>
          </p:cNvPr>
          <p:cNvSpPr/>
          <p:nvPr/>
        </p:nvSpPr>
        <p:spPr>
          <a:xfrm>
            <a:off x="6186228" y="2107122"/>
            <a:ext cx="303905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solidFill>
                  <a:schemeClr val="bg1"/>
                </a:solidFill>
                <a:latin typeface="微軟正黑體" pitchFamily="34" charset="-120"/>
                <a:ea typeface="微軟正黑體" pitchFamily="34" charset="-120"/>
              </a:rPr>
              <a:t>助理教授赴國外短期研究</a:t>
            </a:r>
          </a:p>
        </p:txBody>
      </p:sp>
    </p:spTree>
    <p:extLst>
      <p:ext uri="{BB962C8B-B14F-4D97-AF65-F5344CB8AC3E}">
        <p14:creationId xmlns:p14="http://schemas.microsoft.com/office/powerpoint/2010/main" val="420603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(1/6)</a:t>
            </a:r>
            <a:endParaRPr lang="zh-TW" altLang="en-US" dirty="0"/>
          </a:p>
        </p:txBody>
      </p:sp>
      <p:sp>
        <p:nvSpPr>
          <p:cNvPr id="17" name="圓角矩形 16"/>
          <p:cNvSpPr/>
          <p:nvPr/>
        </p:nvSpPr>
        <p:spPr>
          <a:xfrm>
            <a:off x="2842039" y="1997367"/>
            <a:ext cx="19146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年度大批申請</a:t>
            </a:r>
          </a:p>
        </p:txBody>
      </p:sp>
      <p:sp>
        <p:nvSpPr>
          <p:cNvPr id="19" name="圓角矩形 18"/>
          <p:cNvSpPr/>
          <p:nvPr/>
        </p:nvSpPr>
        <p:spPr>
          <a:xfrm>
            <a:off x="2842039" y="1348636"/>
            <a:ext cx="203476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新進人員研究計畫</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隨到隨審</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p:txBody>
      </p:sp>
      <p:sp>
        <p:nvSpPr>
          <p:cNvPr id="20" name="圓角矩形 19"/>
          <p:cNvSpPr/>
          <p:nvPr/>
        </p:nvSpPr>
        <p:spPr>
          <a:xfrm>
            <a:off x="2842039" y="2646097"/>
            <a:ext cx="14292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個別徵求</a:t>
            </a:r>
          </a:p>
        </p:txBody>
      </p:sp>
      <p:sp>
        <p:nvSpPr>
          <p:cNvPr id="4" name="圓角矩形 3"/>
          <p:cNvSpPr/>
          <p:nvPr/>
        </p:nvSpPr>
        <p:spPr>
          <a:xfrm>
            <a:off x="333632" y="1631038"/>
            <a:ext cx="216243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國科會專題研究計畫</a:t>
            </a:r>
          </a:p>
        </p:txBody>
      </p:sp>
      <p:sp>
        <p:nvSpPr>
          <p:cNvPr id="5" name="圓角矩形 4"/>
          <p:cNvSpPr/>
          <p:nvPr/>
        </p:nvSpPr>
        <p:spPr>
          <a:xfrm>
            <a:off x="4944062" y="1990378"/>
            <a:ext cx="2380758"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b="1" dirty="0">
                <a:latin typeface="微軟正黑體" pitchFamily="34" charset="-120"/>
                <a:ea typeface="微軟正黑體" pitchFamily="34" charset="-120"/>
              </a:rPr>
              <a:t>於每年</a:t>
            </a:r>
            <a:r>
              <a:rPr lang="en-US" altLang="zh-TW" sz="2000" b="1" dirty="0">
                <a:latin typeface="微軟正黑體" pitchFamily="34" charset="-120"/>
                <a:ea typeface="微軟正黑體" pitchFamily="34" charset="-120"/>
              </a:rPr>
              <a:t>12</a:t>
            </a:r>
            <a:r>
              <a:rPr lang="zh-TW" altLang="en-US" sz="2000" b="1" dirty="0">
                <a:latin typeface="微軟正黑體" pitchFamily="34" charset="-120"/>
                <a:ea typeface="微軟正黑體" pitchFamily="34" charset="-120"/>
              </a:rPr>
              <a:t>月底申請</a:t>
            </a:r>
          </a:p>
        </p:txBody>
      </p:sp>
      <p:sp>
        <p:nvSpPr>
          <p:cNvPr id="38" name="圓角矩形 37"/>
          <p:cNvSpPr/>
          <p:nvPr/>
        </p:nvSpPr>
        <p:spPr>
          <a:xfrm>
            <a:off x="4944062" y="1348636"/>
            <a:ext cx="2557859" cy="5648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b="1" dirty="0">
                <a:latin typeface="微軟正黑體" pitchFamily="34" charset="-120"/>
                <a:ea typeface="微軟正黑體" pitchFamily="34" charset="-120"/>
              </a:rPr>
              <a:t>從未申請國科會計畫者</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一生一次</a:t>
            </a:r>
          </a:p>
        </p:txBody>
      </p:sp>
      <p:sp>
        <p:nvSpPr>
          <p:cNvPr id="39" name="圓角矩形 38"/>
          <p:cNvSpPr/>
          <p:nvPr/>
        </p:nvSpPr>
        <p:spPr>
          <a:xfrm>
            <a:off x="7764410" y="1343719"/>
            <a:ext cx="3735859"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b="1" dirty="0">
                <a:latin typeface="微軟正黑體" pitchFamily="34" charset="-120"/>
                <a:ea typeface="微軟正黑體" pitchFamily="34" charset="-120"/>
              </a:rPr>
              <a:t>起聘之日、獲博士學位之日或</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符合計畫主持人資格</a:t>
            </a:r>
            <a:r>
              <a:rPr lang="zh-TW" altLang="en-US" b="1" u="sng" dirty="0">
                <a:solidFill>
                  <a:schemeClr val="tx1"/>
                </a:solidFill>
                <a:latin typeface="微軟正黑體" pitchFamily="34" charset="-120"/>
                <a:ea typeface="微軟正黑體" pitchFamily="34" charset="-120"/>
              </a:rPr>
              <a:t>三年內</a:t>
            </a:r>
            <a:r>
              <a:rPr lang="zh-TW" altLang="en-US" b="1" dirty="0">
                <a:latin typeface="微軟正黑體" pitchFamily="34" charset="-120"/>
                <a:ea typeface="微軟正黑體" pitchFamily="34" charset="-120"/>
              </a:rPr>
              <a:t>申請</a:t>
            </a:r>
          </a:p>
        </p:txBody>
      </p:sp>
      <p:sp>
        <p:nvSpPr>
          <p:cNvPr id="40" name="圓角矩形 39"/>
          <p:cNvSpPr/>
          <p:nvPr/>
        </p:nvSpPr>
        <p:spPr>
          <a:xfrm>
            <a:off x="4944062" y="2632121"/>
            <a:ext cx="3671432"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請關注研發處網頁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研發電子報</a:t>
            </a:r>
          </a:p>
        </p:txBody>
      </p:sp>
      <p:sp>
        <p:nvSpPr>
          <p:cNvPr id="42" name="圓角矩形 41"/>
          <p:cNvSpPr/>
          <p:nvPr/>
        </p:nvSpPr>
        <p:spPr>
          <a:xfrm>
            <a:off x="333632" y="4269585"/>
            <a:ext cx="1081216" cy="117974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申請流程</a:t>
            </a:r>
          </a:p>
        </p:txBody>
      </p:sp>
      <p:graphicFrame>
        <p:nvGraphicFramePr>
          <p:cNvPr id="7" name="資料庫圖表 6"/>
          <p:cNvGraphicFramePr/>
          <p:nvPr>
            <p:extLst/>
          </p:nvPr>
        </p:nvGraphicFramePr>
        <p:xfrm>
          <a:off x="1548015" y="4325516"/>
          <a:ext cx="10351542" cy="1247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3521675"/>
            <a:ext cx="11565925" cy="5684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000" b="1" dirty="0">
                <a:solidFill>
                  <a:srgbClr val="002060"/>
                </a:solidFill>
                <a:latin typeface="微軟正黑體" pitchFamily="34" charset="-120"/>
                <a:ea typeface="微軟正黑體" pitchFamily="34" charset="-120"/>
              </a:rPr>
              <a:t>各計畫申請截止日以校內公告為準</a:t>
            </a:r>
            <a:r>
              <a:rPr lang="en-US" altLang="zh-TW" sz="2000" b="1" dirty="0">
                <a:solidFill>
                  <a:srgbClr val="002060"/>
                </a:solidFill>
                <a:latin typeface="微軟正黑體" pitchFamily="34" charset="-120"/>
                <a:ea typeface="微軟正黑體" pitchFamily="34" charset="-120"/>
              </a:rPr>
              <a:t>-</a:t>
            </a:r>
            <a:r>
              <a:rPr lang="zh-TW" altLang="en-US" sz="2000" b="1" dirty="0">
                <a:solidFill>
                  <a:srgbClr val="002060"/>
                </a:solidFill>
                <a:latin typeface="微軟正黑體" pitchFamily="34" charset="-120"/>
                <a:ea typeface="微軟正黑體" pitchFamily="34" charset="-120"/>
              </a:rPr>
              <a:t>請隨時留意研發處網頁公告及訂閱研發電子報</a:t>
            </a:r>
          </a:p>
        </p:txBody>
      </p:sp>
      <p:graphicFrame>
        <p:nvGraphicFramePr>
          <p:cNvPr id="9" name="資料庫圖表 8"/>
          <p:cNvGraphicFramePr/>
          <p:nvPr>
            <p:extLst/>
          </p:nvPr>
        </p:nvGraphicFramePr>
        <p:xfrm>
          <a:off x="6759146" y="5509364"/>
          <a:ext cx="5265348" cy="1163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069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(2/6)</a:t>
            </a:r>
            <a:endParaRPr lang="zh-TW" altLang="en-US" dirty="0"/>
          </a:p>
        </p:txBody>
      </p:sp>
      <p:sp>
        <p:nvSpPr>
          <p:cNvPr id="4" name="圓角矩形 3"/>
          <p:cNvSpPr/>
          <p:nvPr/>
        </p:nvSpPr>
        <p:spPr>
          <a:xfrm>
            <a:off x="333630" y="1420918"/>
            <a:ext cx="3632889"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國科會專題研究計畫</a:t>
            </a:r>
          </a:p>
        </p:txBody>
      </p:sp>
      <p:sp>
        <p:nvSpPr>
          <p:cNvPr id="3" name="圓角矩形 2"/>
          <p:cNvSpPr/>
          <p:nvPr/>
        </p:nvSpPr>
        <p:spPr>
          <a:xfrm>
            <a:off x="333632" y="245899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如何申請</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國科會系統帳號</a:t>
            </a:r>
          </a:p>
        </p:txBody>
      </p:sp>
      <p:sp>
        <p:nvSpPr>
          <p:cNvPr id="16" name="圓角矩形 15"/>
          <p:cNvSpPr/>
          <p:nvPr/>
        </p:nvSpPr>
        <p:spPr>
          <a:xfrm>
            <a:off x="333630" y="3319846"/>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請備妥</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學術倫理教育學分證明</a:t>
            </a:r>
          </a:p>
        </p:txBody>
      </p:sp>
      <p:sp>
        <p:nvSpPr>
          <p:cNvPr id="18" name="圓角矩形 17"/>
          <p:cNvSpPr/>
          <p:nvPr/>
        </p:nvSpPr>
        <p:spPr>
          <a:xfrm>
            <a:off x="333632" y="494682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如何訂閱研發電子報</a:t>
            </a:r>
          </a:p>
        </p:txBody>
      </p:sp>
      <p:sp>
        <p:nvSpPr>
          <p:cNvPr id="5" name="矩形 4"/>
          <p:cNvSpPr/>
          <p:nvPr/>
        </p:nvSpPr>
        <p:spPr>
          <a:xfrm>
            <a:off x="3172682" y="2432386"/>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請至國科會學術研發服務網</a:t>
            </a:r>
            <a:r>
              <a:rPr lang="en-US" altLang="zh-TW" b="1" dirty="0">
                <a:latin typeface="微軟正黑體" pitchFamily="34" charset="-120"/>
                <a:ea typeface="微軟正黑體" pitchFamily="34" charset="-120"/>
              </a:rPr>
              <a:t>(</a:t>
            </a:r>
            <a:r>
              <a:rPr lang="en-US" altLang="zh-TW" b="1" dirty="0">
                <a:latin typeface="微軟正黑體" pitchFamily="34" charset="-120"/>
                <a:ea typeface="微軟正黑體" pitchFamily="34" charset="-120"/>
                <a:hlinkClick r:id="rId2"/>
              </a:rPr>
              <a:t>https://www.nstc.gov.tw/</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註冊後使用</a:t>
            </a:r>
            <a:endParaRPr lang="en-US" altLang="zh-TW" b="1" dirty="0">
              <a:latin typeface="微軟正黑體" pitchFamily="34" charset="-120"/>
              <a:ea typeface="微軟正黑體" pitchFamily="34" charset="-120"/>
            </a:endParaRPr>
          </a:p>
          <a:p>
            <a:r>
              <a:rPr lang="zh-TW" altLang="en-US" b="1" dirty="0">
                <a:solidFill>
                  <a:srgbClr val="7030A0"/>
                </a:solidFill>
                <a:latin typeface="微軟正黑體" pitchFamily="34" charset="-120"/>
                <a:ea typeface="微軟正黑體" pitchFamily="34" charset="-120"/>
              </a:rPr>
              <a:t>新人註冊</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受補助單位研究人員線上註冊</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含博士生、博士後、碩士生及大專生</a:t>
            </a:r>
            <a:r>
              <a:rPr lang="en-US" altLang="zh-TW" b="1" dirty="0">
                <a:solidFill>
                  <a:srgbClr val="7030A0"/>
                </a:solidFill>
                <a:latin typeface="微軟正黑體" pitchFamily="34" charset="-120"/>
                <a:ea typeface="微軟正黑體" pitchFamily="34" charset="-120"/>
              </a:rPr>
              <a:t>)</a:t>
            </a:r>
            <a:endParaRPr lang="zh-TW" altLang="en-US" b="1" dirty="0">
              <a:solidFill>
                <a:srgbClr val="7030A0"/>
              </a:solidFill>
              <a:latin typeface="微軟正黑體" pitchFamily="34" charset="-120"/>
              <a:ea typeface="微軟正黑體" pitchFamily="34" charset="-120"/>
            </a:endParaRPr>
          </a:p>
        </p:txBody>
      </p:sp>
      <p:sp>
        <p:nvSpPr>
          <p:cNvPr id="9" name="矩形 8"/>
          <p:cNvSpPr/>
          <p:nvPr/>
        </p:nvSpPr>
        <p:spPr>
          <a:xfrm>
            <a:off x="3172682" y="3353129"/>
            <a:ext cx="8677448" cy="1477328"/>
          </a:xfrm>
          <a:prstGeom prst="rect">
            <a:avLst/>
          </a:prstGeom>
        </p:spPr>
        <p:txBody>
          <a:bodyPr wrap="square">
            <a:spAutoFit/>
          </a:bodyPr>
          <a:lstStyle/>
          <a:p>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所有國科會計畫申請者</a:t>
            </a:r>
            <a:r>
              <a:rPr lang="zh-TW" altLang="en-US" b="1" dirty="0">
                <a:latin typeface="微軟正黑體" pitchFamily="34" charset="-120"/>
                <a:ea typeface="微軟正黑體" pitchFamily="34" charset="-120"/>
              </a:rPr>
              <a:t>於申請計畫時皆須繳交</a:t>
            </a:r>
            <a:r>
              <a:rPr lang="zh-TW" altLang="en-US" b="1" dirty="0">
                <a:solidFill>
                  <a:srgbClr val="7030A0"/>
                </a:solidFill>
                <a:latin typeface="微軟正黑體" pitchFamily="34" charset="-120"/>
                <a:ea typeface="微軟正黑體" pitchFamily="34" charset="-120"/>
                <a:hlinkClick r:id="rId3"/>
              </a:rPr>
              <a:t>學術倫理教育課程訓練檢核表</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首次</a:t>
            </a:r>
            <a:r>
              <a:rPr lang="zh-TW" altLang="en-US" b="1" dirty="0">
                <a:latin typeface="微軟正黑體" pitchFamily="34" charset="-120"/>
                <a:ea typeface="微軟正黑體" pitchFamily="34" charset="-120"/>
              </a:rPr>
              <a:t>執行計畫及參與計畫者，申請計畫前</a:t>
            </a:r>
            <a:r>
              <a:rPr lang="en-US" altLang="zh-TW" b="1" dirty="0">
                <a:solidFill>
                  <a:srgbClr val="7030A0"/>
                </a:solidFill>
                <a:latin typeface="微軟正黑體" pitchFamily="34" charset="-120"/>
                <a:ea typeface="微軟正黑體" pitchFamily="34" charset="-120"/>
              </a:rPr>
              <a:t>3</a:t>
            </a:r>
            <a:r>
              <a:rPr lang="zh-TW" altLang="en-US" b="1" dirty="0">
                <a:solidFill>
                  <a:srgbClr val="7030A0"/>
                </a:solidFill>
                <a:latin typeface="微軟正黑體" pitchFamily="34" charset="-120"/>
                <a:ea typeface="微軟正黑體" pitchFamily="34" charset="-120"/>
              </a:rPr>
              <a:t>年內須完成</a:t>
            </a:r>
            <a:r>
              <a:rPr lang="en-US" altLang="zh-TW" b="1" dirty="0">
                <a:solidFill>
                  <a:srgbClr val="7030A0"/>
                </a:solidFill>
                <a:latin typeface="微軟正黑體" pitchFamily="34" charset="-120"/>
                <a:ea typeface="微軟正黑體" pitchFamily="34" charset="-120"/>
              </a:rPr>
              <a:t>6</a:t>
            </a:r>
            <a:r>
              <a:rPr lang="zh-TW" altLang="en-US" b="1" dirty="0">
                <a:solidFill>
                  <a:srgbClr val="7030A0"/>
                </a:solidFill>
                <a:latin typeface="微軟正黑體" pitchFamily="34" charset="-120"/>
                <a:ea typeface="微軟正黑體" pitchFamily="34" charset="-120"/>
              </a:rPr>
              <a:t>小時</a:t>
            </a:r>
            <a:r>
              <a:rPr lang="zh-TW" altLang="en-US" b="1" dirty="0">
                <a:latin typeface="微軟正黑體" pitchFamily="34" charset="-120"/>
                <a:ea typeface="微軟正黑體" pitchFamily="34" charset="-120"/>
              </a:rPr>
              <a:t>課程。</a:t>
            </a:r>
            <a:endParaRPr lang="en-US" altLang="zh-TW" b="1" dirty="0">
              <a:latin typeface="微軟正黑體" pitchFamily="34" charset="-120"/>
              <a:ea typeface="微軟正黑體" pitchFamily="34" charset="-120"/>
            </a:endParaRPr>
          </a:p>
          <a:p>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學術倫理教育學分≠人體研究倫理學分</a:t>
            </a:r>
            <a:r>
              <a:rPr lang="en-US" altLang="zh-TW" b="1" dirty="0">
                <a:solidFill>
                  <a:srgbClr val="FF0000"/>
                </a:solidFill>
                <a:latin typeface="微軟正黑體" pitchFamily="34" charset="-120"/>
                <a:ea typeface="微軟正黑體" pitchFamily="34" charset="-120"/>
              </a:rPr>
              <a:t>)</a:t>
            </a:r>
          </a:p>
          <a:p>
            <a:r>
              <a:rPr lang="zh-TW" altLang="en-US" b="1" dirty="0">
                <a:latin typeface="微軟正黑體" pitchFamily="34" charset="-120"/>
                <a:ea typeface="微軟正黑體" pitchFamily="34" charset="-120"/>
              </a:rPr>
              <a:t>選修課程請至</a:t>
            </a:r>
            <a:r>
              <a:rPr lang="zh-TW" altLang="zh-TW" b="1" dirty="0">
                <a:latin typeface="微軟正黑體" pitchFamily="34" charset="-120"/>
                <a:ea typeface="微軟正黑體" pitchFamily="34" charset="-120"/>
              </a:rPr>
              <a:t>臺灣學術倫理教育資源中心</a:t>
            </a:r>
            <a:r>
              <a:rPr lang="en-US" altLang="zh-TW" b="1" dirty="0">
                <a:latin typeface="微軟正黑體" pitchFamily="34" charset="-120"/>
                <a:ea typeface="微軟正黑體" pitchFamily="34" charset="-120"/>
                <a:hlinkClick r:id="rId4"/>
              </a:rPr>
              <a:t>https://ethics.moe.edu.tw/</a:t>
            </a:r>
            <a:r>
              <a:rPr lang="en-US" altLang="zh-TW" b="1" dirty="0">
                <a:latin typeface="微軟正黑體" pitchFamily="34" charset="-120"/>
                <a:ea typeface="微軟正黑體" pitchFamily="34" charset="-120"/>
              </a:rPr>
              <a:t> </a:t>
            </a:r>
            <a:r>
              <a:rPr lang="zh-TW" altLang="zh-TW" b="1" dirty="0">
                <a:latin typeface="微軟正黑體" pitchFamily="34" charset="-120"/>
                <a:ea typeface="微軟正黑體" pitchFamily="34" charset="-120"/>
              </a:rPr>
              <a:t>註冊選修課程</a:t>
            </a:r>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教研人員採個人註冊，不統一發放帳號。</a:t>
            </a:r>
            <a:endParaRPr lang="zh-TW" altLang="zh-TW" b="1" dirty="0">
              <a:solidFill>
                <a:srgbClr val="7030A0"/>
              </a:solidFill>
              <a:latin typeface="微軟正黑體" pitchFamily="34" charset="-120"/>
              <a:ea typeface="微軟正黑體" pitchFamily="34" charset="-120"/>
            </a:endParaRPr>
          </a:p>
        </p:txBody>
      </p:sp>
      <p:sp>
        <p:nvSpPr>
          <p:cNvPr id="10" name="矩形 9"/>
          <p:cNvSpPr/>
          <p:nvPr/>
        </p:nvSpPr>
        <p:spPr>
          <a:xfrm>
            <a:off x="3172682" y="4946821"/>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請至研發處網頁</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電子報訂閱</a:t>
            </a:r>
            <a:endParaRPr lang="en-US" altLang="zh-TW" b="1" dirty="0">
              <a:latin typeface="微軟正黑體" pitchFamily="34" charset="-120"/>
              <a:ea typeface="微軟正黑體" pitchFamily="34" charset="-120"/>
            </a:endParaRPr>
          </a:p>
          <a:p>
            <a:r>
              <a:rPr lang="en-US" altLang="zh-TW" b="1" dirty="0">
                <a:latin typeface="微軟正黑體" pitchFamily="34" charset="-120"/>
                <a:ea typeface="微軟正黑體" pitchFamily="34" charset="-120"/>
                <a:hlinkClick r:id="rId5"/>
              </a:rPr>
              <a:t>https://www.acad.ntnu.edu.tw/zh_tw/epapers</a:t>
            </a:r>
            <a:r>
              <a:rPr lang="zh-TW" altLang="en-US" b="1" dirty="0">
                <a:latin typeface="微軟正黑體" pitchFamily="34" charset="-120"/>
                <a:ea typeface="微軟正黑體" pitchFamily="34" charset="-120"/>
              </a:rPr>
              <a:t> </a:t>
            </a:r>
            <a:endParaRPr lang="en-US" altLang="zh-TW" b="1" dirty="0">
              <a:latin typeface="微軟正黑體" pitchFamily="34" charset="-120"/>
              <a:ea typeface="微軟正黑體" pitchFamily="34" charset="-120"/>
            </a:endParaRPr>
          </a:p>
        </p:txBody>
      </p:sp>
      <p:sp>
        <p:nvSpPr>
          <p:cNvPr id="12" name="圓角矩形 11"/>
          <p:cNvSpPr/>
          <p:nvPr/>
        </p:nvSpPr>
        <p:spPr>
          <a:xfrm>
            <a:off x="333632" y="5959729"/>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作業流程</a:t>
            </a:r>
          </a:p>
        </p:txBody>
      </p:sp>
      <p:sp>
        <p:nvSpPr>
          <p:cNvPr id="13" name="矩形 12"/>
          <p:cNvSpPr/>
          <p:nvPr/>
        </p:nvSpPr>
        <p:spPr>
          <a:xfrm>
            <a:off x="3172682" y="6005377"/>
            <a:ext cx="8703024" cy="646331"/>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作業流程</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研究計畫</a:t>
            </a:r>
            <a:r>
              <a:rPr lang="en-US" altLang="zh-TW" b="1" dirty="0">
                <a:solidFill>
                  <a:srgbClr val="7030A0"/>
                </a:solidFill>
                <a:latin typeface="微軟正黑體" pitchFamily="34" charset="-120"/>
                <a:ea typeface="微軟正黑體" pitchFamily="34" charset="-120"/>
              </a:rPr>
              <a:t>/</a:t>
            </a:r>
          </a:p>
          <a:p>
            <a:r>
              <a:rPr lang="zh-TW" altLang="en-US" b="1" dirty="0">
                <a:latin typeface="微軟正黑體" pitchFamily="34" charset="-120"/>
                <a:ea typeface="微軟正黑體" pitchFamily="34" charset="-120"/>
                <a:hlinkClick r:id="rId6"/>
              </a:rPr>
              <a:t>本校執行國科會補助專題研究計畫作業流程</a:t>
            </a:r>
            <a:r>
              <a:rPr lang="en-US" altLang="zh-TW" b="1" dirty="0">
                <a:latin typeface="微軟正黑體" pitchFamily="34" charset="-120"/>
                <a:ea typeface="微軟正黑體" pitchFamily="34" charset="-120"/>
                <a:hlinkClick r:id="rId6"/>
              </a:rPr>
              <a:t>SOP</a:t>
            </a:r>
            <a:r>
              <a:rPr lang="en-US" altLang="zh-TW" b="1" dirty="0">
                <a:latin typeface="微軟正黑體" pitchFamily="34" charset="-120"/>
                <a:ea typeface="微軟正黑體" pitchFamily="34" charset="-120"/>
              </a:rPr>
              <a:t>&amp;</a:t>
            </a:r>
            <a:r>
              <a:rPr lang="zh-TW" altLang="en-US" b="1" dirty="0">
                <a:latin typeface="微軟正黑體" pitchFamily="34" charset="-120"/>
                <a:ea typeface="微軟正黑體" pitchFamily="34" charset="-120"/>
                <a:hlinkClick r:id="rId6"/>
              </a:rPr>
              <a:t>國科會專題研究計畫（新聘教師）</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428756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(3/6)</a:t>
            </a:r>
            <a:endParaRPr lang="zh-TW" altLang="en-US" dirty="0"/>
          </a:p>
        </p:txBody>
      </p:sp>
      <p:sp>
        <p:nvSpPr>
          <p:cNvPr id="4" name="圓角矩形 3"/>
          <p:cNvSpPr/>
          <p:nvPr/>
        </p:nvSpPr>
        <p:spPr>
          <a:xfrm>
            <a:off x="333630" y="1420918"/>
            <a:ext cx="11202588"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latin typeface="微軟正黑體" pitchFamily="34" charset="-120"/>
                <a:ea typeface="微軟正黑體" pitchFamily="34" charset="-120"/>
              </a:rPr>
              <a:t>人體研究倫理審查</a:t>
            </a:r>
            <a:r>
              <a:rPr lang="en-US" altLang="zh-TW" sz="2800" b="1" dirty="0">
                <a:latin typeface="微軟正黑體" pitchFamily="34" charset="-120"/>
                <a:ea typeface="微軟正黑體" pitchFamily="34" charset="-120"/>
              </a:rPr>
              <a:t>(IRB)</a:t>
            </a:r>
            <a:r>
              <a:rPr lang="zh-TW" altLang="en-US" sz="2800" b="1" dirty="0">
                <a:latin typeface="微軟正黑體" pitchFamily="34" charset="-120"/>
                <a:ea typeface="微軟正黑體" pitchFamily="34" charset="-120"/>
              </a:rPr>
              <a:t>：  </a:t>
            </a:r>
            <a:r>
              <a:rPr lang="zh-TW" altLang="en-US" sz="2800" b="1" dirty="0">
                <a:solidFill>
                  <a:schemeClr val="bg1"/>
                </a:solidFill>
                <a:latin typeface="微軟正黑體" pitchFamily="34" charset="-120"/>
                <a:ea typeface="微軟正黑體" pitchFamily="34" charset="-120"/>
              </a:rPr>
              <a:t>人體研究倫理學分 ≠ 學術倫理教育學分</a:t>
            </a:r>
          </a:p>
        </p:txBody>
      </p:sp>
      <p:sp>
        <p:nvSpPr>
          <p:cNvPr id="9" name="矩形 8"/>
          <p:cNvSpPr/>
          <p:nvPr/>
        </p:nvSpPr>
        <p:spPr>
          <a:xfrm>
            <a:off x="454196" y="2401659"/>
            <a:ext cx="10654528" cy="3200876"/>
          </a:xfrm>
          <a:prstGeom prst="rect">
            <a:avLst/>
          </a:prstGeom>
        </p:spPr>
        <p:txBody>
          <a:bodyPr wrap="square">
            <a:spAutoFit/>
          </a:bodyPr>
          <a:lstStyle/>
          <a:p>
            <a:r>
              <a:rPr lang="zh-TW" altLang="en-US" sz="2000" b="1" dirty="0">
                <a:solidFill>
                  <a:srgbClr val="7030A0"/>
                </a:solidFill>
                <a:latin typeface="微軟正黑體" pitchFamily="34" charset="-120"/>
                <a:ea typeface="微軟正黑體" pitchFamily="34" charset="-120"/>
              </a:rPr>
              <a:t>法規</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國科會補助專題研究計畫作業要點第十一點</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四</a:t>
            </a:r>
            <a:r>
              <a:rPr lang="en-US" altLang="zh-TW" sz="2000" b="1" dirty="0">
                <a:solidFill>
                  <a:srgbClr val="7030A0"/>
                </a:solidFill>
                <a:latin typeface="微軟正黑體" pitchFamily="34" charset="-120"/>
                <a:ea typeface="微軟正黑體" pitchFamily="34" charset="-120"/>
              </a:rPr>
              <a:t>)</a:t>
            </a:r>
          </a:p>
          <a:p>
            <a:endParaRPr lang="en-US" altLang="zh-TW" sz="2000" b="1" dirty="0">
              <a:solidFill>
                <a:srgbClr val="7030A0"/>
              </a:solidFill>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研究計畫中涉及人體試驗、採集人體檢體、人類胚胎、人類胚胎幹細胞者，應檢附醫學倫理委員會或人體試驗委員會核准文件；涉及基因重組相關實驗者，應檢附生物實驗安全委員會核准之基因重組實驗申請同意書；涉及基因轉殖田間試驗者，應檢附主管機關核准文件；涉及動物實驗者，應檢附實驗動物管理委員會核准文件；涉及第二級以上感染性生物材料試驗者，應檢附相關單位核准文件。核准文件未能於申請時提交者，須先提交已送審之證明文件，並於六個月內補齊核准文件。</a:t>
            </a:r>
            <a:endParaRPr lang="en-US" altLang="zh-TW" dirty="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2.</a:t>
            </a:r>
            <a:r>
              <a:rPr lang="zh-TW" altLang="en-US" dirty="0">
                <a:latin typeface="微軟正黑體" pitchFamily="34" charset="-120"/>
                <a:ea typeface="微軟正黑體" pitchFamily="34" charset="-120"/>
              </a:rPr>
              <a:t>國科會人文及社會科學研究發展司之研究計畫涉及以個人或群體為對象，使用介入、互動之方法、或使用可資識別特定當事人之資料，而進行與該個人或群體有關之系統性調查或專業學科的知識性探索活動者，應於計畫執行前繳交已送研究倫理審查之證明文件。</a:t>
            </a:r>
          </a:p>
        </p:txBody>
      </p:sp>
      <p:sp>
        <p:nvSpPr>
          <p:cNvPr id="6" name="圓角矩形 5"/>
          <p:cNvSpPr/>
          <p:nvPr/>
        </p:nvSpPr>
        <p:spPr>
          <a:xfrm>
            <a:off x="3867664" y="5696465"/>
            <a:ext cx="7809472" cy="8031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dirty="0">
                <a:latin typeface="微軟正黑體" pitchFamily="34" charset="-120"/>
                <a:ea typeface="微軟正黑體" pitchFamily="34" charset="-120"/>
              </a:rPr>
              <a:t>研究倫理審查相關事宜請洽</a:t>
            </a:r>
            <a:r>
              <a:rPr lang="zh-TW" altLang="zh-TW" sz="2800" b="1" dirty="0"/>
              <a:t>本校研究倫理委員會</a:t>
            </a:r>
            <a:endParaRPr lang="zh-TW" altLang="en-US"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494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(4/6)</a:t>
            </a:r>
            <a:endParaRPr lang="zh-TW" altLang="en-US" dirty="0"/>
          </a:p>
        </p:txBody>
      </p:sp>
      <p:sp>
        <p:nvSpPr>
          <p:cNvPr id="4" name="圓角矩形 3"/>
          <p:cNvSpPr/>
          <p:nvPr/>
        </p:nvSpPr>
        <p:spPr>
          <a:xfrm>
            <a:off x="333630" y="1420918"/>
            <a:ext cx="10194327"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a:t>
            </a:r>
            <a:r>
              <a:rPr lang="en-US" altLang="zh-TW" sz="2400" b="1" dirty="0">
                <a:latin typeface="微軟正黑體" pitchFamily="34" charset="-120"/>
                <a:ea typeface="微軟正黑體" pitchFamily="34" charset="-120"/>
              </a:rPr>
              <a:t>2030</a:t>
            </a:r>
            <a:r>
              <a:rPr lang="zh-TW" altLang="en-US" sz="2400" b="1" dirty="0">
                <a:latin typeface="微軟正黑體" pitchFamily="34" charset="-120"/>
                <a:ea typeface="微軟正黑體" pitchFamily="34" charset="-120"/>
              </a:rPr>
              <a:t>跨世代年輕學者方案 </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r>
              <a:rPr lang="en-US" altLang="zh-TW" sz="2400" b="1" dirty="0">
                <a:latin typeface="微軟正黑體" pitchFamily="34" charset="-120"/>
                <a:ea typeface="微軟正黑體" pitchFamily="34" charset="-120"/>
              </a:rPr>
              <a:t>110</a:t>
            </a:r>
            <a:r>
              <a:rPr lang="zh-TW" altLang="en-US" sz="2400" b="1" dirty="0">
                <a:latin typeface="微軟正黑體" pitchFamily="34" charset="-120"/>
                <a:ea typeface="微軟正黑體" pitchFamily="34" charset="-120"/>
              </a:rPr>
              <a:t>年度起新增此專題研究計畫類別</a:t>
            </a:r>
          </a:p>
        </p:txBody>
      </p:sp>
      <p:sp>
        <p:nvSpPr>
          <p:cNvPr id="8" name="圓角矩形 7"/>
          <p:cNvSpPr/>
          <p:nvPr/>
        </p:nvSpPr>
        <p:spPr>
          <a:xfrm>
            <a:off x="333631" y="2446639"/>
            <a:ext cx="1013256"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類別</a:t>
            </a:r>
          </a:p>
        </p:txBody>
      </p:sp>
      <p:sp>
        <p:nvSpPr>
          <p:cNvPr id="11" name="圓角矩形 10"/>
          <p:cNvSpPr/>
          <p:nvPr/>
        </p:nvSpPr>
        <p:spPr>
          <a:xfrm>
            <a:off x="1507524" y="2446639"/>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新秀學者</a:t>
            </a:r>
          </a:p>
        </p:txBody>
      </p:sp>
      <p:sp>
        <p:nvSpPr>
          <p:cNvPr id="17" name="圓角矩形 16"/>
          <p:cNvSpPr/>
          <p:nvPr/>
        </p:nvSpPr>
        <p:spPr>
          <a:xfrm>
            <a:off x="1507524" y="3519622"/>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優秀</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年輕學者</a:t>
            </a:r>
          </a:p>
        </p:txBody>
      </p:sp>
      <p:sp>
        <p:nvSpPr>
          <p:cNvPr id="19" name="圓角矩形 18"/>
          <p:cNvSpPr/>
          <p:nvPr/>
        </p:nvSpPr>
        <p:spPr>
          <a:xfrm>
            <a:off x="1507524" y="4607012"/>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國際年輕</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傑出學者</a:t>
            </a:r>
          </a:p>
        </p:txBody>
      </p:sp>
      <p:sp>
        <p:nvSpPr>
          <p:cNvPr id="15" name="矩形 14"/>
          <p:cNvSpPr/>
          <p:nvPr/>
        </p:nvSpPr>
        <p:spPr>
          <a:xfrm>
            <a:off x="3196280" y="2446639"/>
            <a:ext cx="7455243" cy="923330"/>
          </a:xfrm>
          <a:prstGeom prst="rect">
            <a:avLst/>
          </a:prstGeom>
        </p:spPr>
        <p:txBody>
          <a:bodyPr wrap="square">
            <a:spAutoFit/>
          </a:bodyPr>
          <a:lstStyle/>
          <a:p>
            <a:r>
              <a:rPr lang="zh-TW" altLang="en-US" dirty="0">
                <a:latin typeface="微軟正黑體" pitchFamily="34" charset="-120"/>
                <a:ea typeface="微軟正黑體" pitchFamily="34" charset="-120"/>
              </a:rPr>
              <a:t>*國內外擔任教學、研究專任職務在</a:t>
            </a:r>
            <a:r>
              <a:rPr lang="en-US" altLang="zh-TW" dirty="0">
                <a:latin typeface="微軟正黑體" pitchFamily="34" charset="-120"/>
                <a:ea typeface="微軟正黑體" pitchFamily="34" charset="-120"/>
              </a:rPr>
              <a:t>5</a:t>
            </a:r>
            <a:r>
              <a:rPr lang="zh-TW" altLang="en-US" dirty="0">
                <a:latin typeface="微軟正黑體" pitchFamily="34" charset="-120"/>
                <a:ea typeface="微軟正黑體" pitchFamily="34" charset="-120"/>
              </a:rPr>
              <a:t>年以內或獲博士學位後</a:t>
            </a:r>
            <a:r>
              <a:rPr lang="en-US" altLang="zh-TW" dirty="0">
                <a:latin typeface="微軟正黑體" pitchFamily="34" charset="-120"/>
                <a:ea typeface="微軟正黑體" pitchFamily="34" charset="-120"/>
              </a:rPr>
              <a:t>5</a:t>
            </a:r>
            <a:r>
              <a:rPr lang="zh-TW" altLang="en-US" dirty="0">
                <a:latin typeface="微軟正黑體" pitchFamily="34" charset="-120"/>
                <a:ea typeface="微軟正黑體" pitchFamily="34" charset="-120"/>
              </a:rPr>
              <a:t>年以內者。</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*每年核定</a:t>
            </a:r>
            <a:r>
              <a:rPr lang="en-US" altLang="zh-TW" dirty="0">
                <a:latin typeface="微軟正黑體" pitchFamily="34" charset="-120"/>
                <a:ea typeface="微軟正黑體" pitchFamily="34" charset="-120"/>
              </a:rPr>
              <a:t>25</a:t>
            </a:r>
            <a:r>
              <a:rPr lang="zh-TW" altLang="en-US" dirty="0">
                <a:latin typeface="微軟正黑體" pitchFamily="34" charset="-120"/>
                <a:ea typeface="微軟正黑體" pitchFamily="34" charset="-120"/>
              </a:rPr>
              <a:t>件，每件計畫不超過新臺幣</a:t>
            </a:r>
            <a:r>
              <a:rPr lang="en-US" altLang="zh-TW" dirty="0">
                <a:latin typeface="微軟正黑體" pitchFamily="34" charset="-120"/>
                <a:ea typeface="微軟正黑體" pitchFamily="34" charset="-120"/>
              </a:rPr>
              <a:t>500</a:t>
            </a:r>
            <a:r>
              <a:rPr lang="zh-TW" altLang="en-US" dirty="0">
                <a:latin typeface="微軟正黑體" pitchFamily="34" charset="-120"/>
                <a:ea typeface="微軟正黑體" pitchFamily="34" charset="-120"/>
              </a:rPr>
              <a:t>萬元。</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*研究主持人費：月支數額新臺幣</a:t>
            </a:r>
            <a:r>
              <a:rPr lang="en-US" altLang="zh-TW" dirty="0">
                <a:latin typeface="微軟正黑體" pitchFamily="34" charset="-120"/>
                <a:ea typeface="微軟正黑體" pitchFamily="34" charset="-120"/>
              </a:rPr>
              <a:t>30,000</a:t>
            </a:r>
            <a:r>
              <a:rPr lang="zh-TW" altLang="en-US" dirty="0">
                <a:latin typeface="微軟正黑體" pitchFamily="34" charset="-120"/>
                <a:ea typeface="微軟正黑體" pitchFamily="34" charset="-120"/>
              </a:rPr>
              <a:t>元。</a:t>
            </a:r>
          </a:p>
        </p:txBody>
      </p:sp>
      <p:sp>
        <p:nvSpPr>
          <p:cNvPr id="20" name="矩形 19"/>
          <p:cNvSpPr/>
          <p:nvPr/>
        </p:nvSpPr>
        <p:spPr>
          <a:xfrm>
            <a:off x="3196280" y="3455429"/>
            <a:ext cx="7455243" cy="923330"/>
          </a:xfrm>
          <a:prstGeom prst="rect">
            <a:avLst/>
          </a:prstGeom>
        </p:spPr>
        <p:txBody>
          <a:bodyPr wrap="square">
            <a:spAutoFit/>
          </a:bodyPr>
          <a:lstStyle/>
          <a:p>
            <a:r>
              <a:rPr lang="zh-TW" altLang="en-US" dirty="0">
                <a:latin typeface="微軟正黑體" pitchFamily="34" charset="-120"/>
                <a:ea typeface="微軟正黑體" pitchFamily="34" charset="-120"/>
              </a:rPr>
              <a:t>*已任職於我國科研機構之</a:t>
            </a:r>
            <a:r>
              <a:rPr lang="en-US" altLang="zh-TW" dirty="0">
                <a:latin typeface="微軟正黑體" pitchFamily="34" charset="-120"/>
                <a:ea typeface="微軟正黑體" pitchFamily="34" charset="-120"/>
              </a:rPr>
              <a:t>45</a:t>
            </a:r>
            <a:r>
              <a:rPr lang="zh-TW" altLang="en-US" dirty="0">
                <a:latin typeface="微軟正黑體" pitchFamily="34" charset="-120"/>
                <a:ea typeface="微軟正黑體" pitchFamily="34" charset="-120"/>
              </a:rPr>
              <a:t>歲以下優秀年輕學者。</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*每年核定補助新計畫件數及每件計畫每年補助經費依審查結果擇優核給。</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研究主持人費：月支數額新臺幣</a:t>
            </a:r>
            <a:r>
              <a:rPr lang="en-US" altLang="zh-TW" dirty="0">
                <a:latin typeface="微軟正黑體" pitchFamily="34" charset="-120"/>
                <a:ea typeface="微軟正黑體" pitchFamily="34" charset="-120"/>
              </a:rPr>
              <a:t>15,000</a:t>
            </a:r>
            <a:r>
              <a:rPr lang="zh-TW" altLang="en-US" dirty="0">
                <a:latin typeface="微軟正黑體" pitchFamily="34" charset="-120"/>
                <a:ea typeface="微軟正黑體" pitchFamily="34" charset="-120"/>
              </a:rPr>
              <a:t>元。</a:t>
            </a:r>
            <a:endParaRPr lang="en-US" altLang="zh-TW" dirty="0">
              <a:latin typeface="微軟正黑體" pitchFamily="34" charset="-120"/>
              <a:ea typeface="微軟正黑體" pitchFamily="34" charset="-120"/>
            </a:endParaRPr>
          </a:p>
        </p:txBody>
      </p:sp>
      <p:sp>
        <p:nvSpPr>
          <p:cNvPr id="21" name="矩形 20"/>
          <p:cNvSpPr/>
          <p:nvPr/>
        </p:nvSpPr>
        <p:spPr>
          <a:xfrm>
            <a:off x="3196278" y="4593107"/>
            <a:ext cx="7702379" cy="1200329"/>
          </a:xfrm>
          <a:prstGeom prst="rect">
            <a:avLst/>
          </a:prstGeom>
        </p:spPr>
        <p:txBody>
          <a:bodyPr wrap="square">
            <a:spAutoFit/>
          </a:bodyPr>
          <a:lstStyle/>
          <a:p>
            <a:r>
              <a:rPr lang="zh-TW" altLang="en-US" dirty="0">
                <a:latin typeface="微軟正黑體" pitchFamily="34" charset="-120"/>
                <a:ea typeface="微軟正黑體" pitchFamily="34" charset="-120"/>
              </a:rPr>
              <a:t>*年齡在</a:t>
            </a:r>
            <a:r>
              <a:rPr lang="en-US" altLang="zh-TW" dirty="0">
                <a:latin typeface="微軟正黑體" pitchFamily="34" charset="-120"/>
                <a:ea typeface="微軟正黑體" pitchFamily="34" charset="-120"/>
              </a:rPr>
              <a:t>45</a:t>
            </a:r>
            <a:r>
              <a:rPr lang="zh-TW" altLang="en-US" dirty="0">
                <a:latin typeface="微軟正黑體" pitchFamily="34" charset="-120"/>
                <a:ea typeface="微軟正黑體" pitchFamily="34" charset="-120"/>
              </a:rPr>
              <a:t>歲以下且於國內外已具獨立研究資歷，及建立國際團隊等國際學術相關表現者。</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*每年核定</a:t>
            </a:r>
            <a:r>
              <a:rPr lang="en-US" altLang="zh-TW" dirty="0">
                <a:latin typeface="微軟正黑體" pitchFamily="34" charset="-120"/>
                <a:ea typeface="微軟正黑體" pitchFamily="34" charset="-120"/>
              </a:rPr>
              <a:t>15</a:t>
            </a:r>
            <a:r>
              <a:rPr lang="zh-TW" altLang="en-US" dirty="0">
                <a:latin typeface="微軟正黑體" pitchFamily="34" charset="-120"/>
                <a:ea typeface="微軟正黑體" pitchFamily="34" charset="-120"/>
              </a:rPr>
              <a:t>件，每件計畫每年補助經費不超過新臺幣</a:t>
            </a:r>
            <a:r>
              <a:rPr lang="en-US" altLang="zh-TW" dirty="0">
                <a:latin typeface="微軟正黑體" pitchFamily="34" charset="-120"/>
                <a:ea typeface="微軟正黑體" pitchFamily="34" charset="-120"/>
              </a:rPr>
              <a:t>1,000</a:t>
            </a:r>
            <a:r>
              <a:rPr lang="zh-TW" altLang="en-US" dirty="0">
                <a:latin typeface="微軟正黑體" pitchFamily="34" charset="-120"/>
                <a:ea typeface="微軟正黑體" pitchFamily="34" charset="-120"/>
              </a:rPr>
              <a:t>萬元。</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研究主持人費：月支數額新臺幣</a:t>
            </a:r>
            <a:r>
              <a:rPr lang="en-US" altLang="zh-TW" dirty="0">
                <a:latin typeface="微軟正黑體" pitchFamily="34" charset="-120"/>
                <a:ea typeface="微軟正黑體" pitchFamily="34" charset="-120"/>
              </a:rPr>
              <a:t>50,000</a:t>
            </a:r>
            <a:r>
              <a:rPr lang="zh-TW" altLang="en-US" dirty="0">
                <a:latin typeface="微軟正黑體" pitchFamily="34" charset="-120"/>
                <a:ea typeface="微軟正黑體" pitchFamily="34" charset="-120"/>
              </a:rPr>
              <a:t>元。</a:t>
            </a:r>
          </a:p>
        </p:txBody>
      </p:sp>
      <p:sp>
        <p:nvSpPr>
          <p:cNvPr id="22" name="圓角矩形 21"/>
          <p:cNvSpPr/>
          <p:nvPr/>
        </p:nvSpPr>
        <p:spPr>
          <a:xfrm>
            <a:off x="333631" y="5797902"/>
            <a:ext cx="1346888"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itchFamily="34" charset="-120"/>
                <a:ea typeface="微軟正黑體" pitchFamily="34" charset="-120"/>
              </a:rPr>
              <a:t>申請時間</a:t>
            </a:r>
          </a:p>
        </p:txBody>
      </p:sp>
      <p:sp>
        <p:nvSpPr>
          <p:cNvPr id="23" name="圓角矩形 22"/>
          <p:cNvSpPr/>
          <p:nvPr/>
        </p:nvSpPr>
        <p:spPr>
          <a:xfrm>
            <a:off x="1952369" y="5797902"/>
            <a:ext cx="8254312" cy="5560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dirty="0">
                <a:latin typeface="微軟正黑體" pitchFamily="34" charset="-120"/>
                <a:ea typeface="微軟正黑體" pitchFamily="34" charset="-120"/>
              </a:rPr>
              <a:t>112</a:t>
            </a:r>
            <a:r>
              <a:rPr lang="zh-TW" altLang="en-US">
                <a:latin typeface="微軟正黑體" pitchFamily="34" charset="-120"/>
                <a:ea typeface="微軟正黑體" pitchFamily="34" charset="-120"/>
              </a:rPr>
              <a:t>年度約與</a:t>
            </a:r>
            <a:r>
              <a:rPr lang="zh-TW" altLang="en-US" dirty="0">
                <a:latin typeface="微軟正黑體" pitchFamily="34" charset="-120"/>
                <a:ea typeface="微軟正黑體" pitchFamily="34" charset="-120"/>
              </a:rPr>
              <a:t>年度大批送件時間相同，</a:t>
            </a:r>
            <a:r>
              <a:rPr lang="en-US" altLang="zh-TW" dirty="0">
                <a:latin typeface="微軟正黑體" pitchFamily="34" charset="-120"/>
                <a:ea typeface="微軟正黑體" pitchFamily="34" charset="-120"/>
              </a:rPr>
              <a:t>113</a:t>
            </a:r>
            <a:r>
              <a:rPr lang="zh-TW" altLang="en-US" dirty="0">
                <a:latin typeface="微軟正黑體" pitchFamily="34" charset="-120"/>
                <a:ea typeface="微軟正黑體" pitchFamily="34" charset="-120"/>
              </a:rPr>
              <a:t>年度以國科會公告時間為準</a:t>
            </a:r>
          </a:p>
        </p:txBody>
      </p:sp>
    </p:spTree>
    <p:extLst>
      <p:ext uri="{BB962C8B-B14F-4D97-AF65-F5344CB8AC3E}">
        <p14:creationId xmlns:p14="http://schemas.microsoft.com/office/powerpoint/2010/main" val="333709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(5/6)</a:t>
            </a:r>
            <a:endParaRPr lang="zh-TW" altLang="en-US" dirty="0"/>
          </a:p>
        </p:txBody>
      </p:sp>
      <p:sp>
        <p:nvSpPr>
          <p:cNvPr id="17" name="圓角矩形 16"/>
          <p:cNvSpPr/>
          <p:nvPr/>
        </p:nvSpPr>
        <p:spPr>
          <a:xfrm>
            <a:off x="2842038" y="1348637"/>
            <a:ext cx="142926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來函徵求</a:t>
            </a:r>
          </a:p>
        </p:txBody>
      </p:sp>
      <p:sp>
        <p:nvSpPr>
          <p:cNvPr id="19" name="圓角矩形 18"/>
          <p:cNvSpPr/>
          <p:nvPr/>
        </p:nvSpPr>
        <p:spPr>
          <a:xfrm>
            <a:off x="2842038" y="2143026"/>
            <a:ext cx="14292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個別標案</a:t>
            </a:r>
          </a:p>
        </p:txBody>
      </p:sp>
      <p:sp>
        <p:nvSpPr>
          <p:cNvPr id="4" name="圓角矩形 3"/>
          <p:cNvSpPr/>
          <p:nvPr/>
        </p:nvSpPr>
        <p:spPr>
          <a:xfrm>
            <a:off x="333631" y="1348637"/>
            <a:ext cx="216243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國科會以外</a:t>
            </a:r>
            <a:endParaRPr lang="en-US" altLang="zh-TW" sz="2400" b="1" dirty="0">
              <a:latin typeface="微軟正黑體" pitchFamily="34" charset="-120"/>
              <a:ea typeface="微軟正黑體" pitchFamily="34" charset="-120"/>
            </a:endParaRPr>
          </a:p>
          <a:p>
            <a:pPr algn="ctr"/>
            <a:r>
              <a:rPr lang="zh-TW" altLang="en-US" sz="2400" b="1" dirty="0">
                <a:latin typeface="微軟正黑體" pitchFamily="34" charset="-120"/>
                <a:ea typeface="微軟正黑體" pitchFamily="34" charset="-120"/>
              </a:rPr>
              <a:t>政府機關計畫</a:t>
            </a:r>
          </a:p>
        </p:txBody>
      </p:sp>
      <p:sp>
        <p:nvSpPr>
          <p:cNvPr id="40" name="圓角矩形 39"/>
          <p:cNvSpPr/>
          <p:nvPr/>
        </p:nvSpPr>
        <p:spPr>
          <a:xfrm>
            <a:off x="4411360" y="1348637"/>
            <a:ext cx="6606769"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研發電子報</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本校電子公布欄公告申請訊息</a:t>
            </a:r>
          </a:p>
        </p:txBody>
      </p:sp>
      <p:sp>
        <p:nvSpPr>
          <p:cNvPr id="42" name="圓角矩形 41"/>
          <p:cNvSpPr/>
          <p:nvPr/>
        </p:nvSpPr>
        <p:spPr>
          <a:xfrm>
            <a:off x="333632" y="3754178"/>
            <a:ext cx="1643450" cy="40126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normAutofit fontScale="92500" lnSpcReduction="20000"/>
          </a:bodyPr>
          <a:lstStyle/>
          <a:p>
            <a:pPr algn="ctr"/>
            <a:r>
              <a:rPr lang="zh-TW" altLang="en-US" sz="2400" b="1" dirty="0">
                <a:latin typeface="微軟正黑體" pitchFamily="34" charset="-120"/>
                <a:ea typeface="微軟正黑體" pitchFamily="34" charset="-120"/>
              </a:rPr>
              <a:t>申請流程</a:t>
            </a:r>
          </a:p>
        </p:txBody>
      </p:sp>
      <p:graphicFrame>
        <p:nvGraphicFramePr>
          <p:cNvPr id="7" name="資料庫圖表 6"/>
          <p:cNvGraphicFramePr/>
          <p:nvPr>
            <p:extLst/>
          </p:nvPr>
        </p:nvGraphicFramePr>
        <p:xfrm>
          <a:off x="2301779" y="4291369"/>
          <a:ext cx="6100816" cy="1037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2842053"/>
            <a:ext cx="11565925" cy="766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b="1" dirty="0">
                <a:solidFill>
                  <a:srgbClr val="002060"/>
                </a:solidFill>
                <a:latin typeface="微軟正黑體" pitchFamily="34" charset="-120"/>
                <a:ea typeface="微軟正黑體" pitchFamily="34" charset="-120"/>
              </a:rPr>
              <a:t>*需校方統一送件之計畫，截止日以校內公告日期為準。</a:t>
            </a:r>
            <a:endParaRPr lang="en-US" altLang="zh-TW" b="1" dirty="0">
              <a:solidFill>
                <a:srgbClr val="002060"/>
              </a:solidFill>
              <a:latin typeface="微軟正黑體" pitchFamily="34" charset="-120"/>
              <a:ea typeface="微軟正黑體" pitchFamily="34" charset="-120"/>
            </a:endParaRPr>
          </a:p>
          <a:p>
            <a:pPr algn="ctr"/>
            <a:r>
              <a:rPr lang="zh-TW" altLang="en-US" b="1" dirty="0">
                <a:solidFill>
                  <a:srgbClr val="002060"/>
                </a:solidFill>
                <a:latin typeface="微軟正黑體" pitchFamily="34" charset="-120"/>
                <a:ea typeface="微軟正黑體" pitchFamily="34" charset="-120"/>
              </a:rPr>
              <a:t>*標案所需文件依各機關招標公告規定辦理。</a:t>
            </a:r>
            <a:endParaRPr lang="en-US" altLang="zh-TW" b="1" dirty="0">
              <a:solidFill>
                <a:srgbClr val="002060"/>
              </a:solidFill>
              <a:latin typeface="微軟正黑體" pitchFamily="34" charset="-120"/>
              <a:ea typeface="微軟正黑體" pitchFamily="34" charset="-120"/>
            </a:endParaRPr>
          </a:p>
        </p:txBody>
      </p:sp>
      <p:graphicFrame>
        <p:nvGraphicFramePr>
          <p:cNvPr id="9" name="資料庫圖表 8"/>
          <p:cNvGraphicFramePr/>
          <p:nvPr>
            <p:extLst/>
          </p:nvPr>
        </p:nvGraphicFramePr>
        <p:xfrm>
          <a:off x="6995663" y="4263076"/>
          <a:ext cx="4022466" cy="1050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圓角矩形 11"/>
          <p:cNvSpPr/>
          <p:nvPr/>
        </p:nvSpPr>
        <p:spPr>
          <a:xfrm>
            <a:off x="4411360" y="2162271"/>
            <a:ext cx="4201300"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政府機關招標公告訊息</a:t>
            </a:r>
          </a:p>
        </p:txBody>
      </p:sp>
      <p:sp>
        <p:nvSpPr>
          <p:cNvPr id="13" name="圓角矩形 12"/>
          <p:cNvSpPr/>
          <p:nvPr/>
        </p:nvSpPr>
        <p:spPr>
          <a:xfrm>
            <a:off x="9057503" y="2160304"/>
            <a:ext cx="2051222"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與機關個別洽商</a:t>
            </a:r>
          </a:p>
        </p:txBody>
      </p:sp>
      <p:sp>
        <p:nvSpPr>
          <p:cNvPr id="3" name="文字方塊 2"/>
          <p:cNvSpPr txBox="1"/>
          <p:nvPr/>
        </p:nvSpPr>
        <p:spPr>
          <a:xfrm>
            <a:off x="8612660" y="2332076"/>
            <a:ext cx="444843" cy="369332"/>
          </a:xfrm>
          <a:prstGeom prst="rect">
            <a:avLst/>
          </a:prstGeom>
          <a:noFill/>
        </p:spPr>
        <p:txBody>
          <a:bodyPr wrap="square" rtlCol="0">
            <a:spAutoFit/>
          </a:bodyPr>
          <a:lstStyle/>
          <a:p>
            <a:r>
              <a:rPr lang="en-US" altLang="zh-TW" dirty="0"/>
              <a:t>or</a:t>
            </a:r>
            <a:endParaRPr lang="zh-TW" altLang="en-US" dirty="0"/>
          </a:p>
        </p:txBody>
      </p:sp>
      <p:sp>
        <p:nvSpPr>
          <p:cNvPr id="6" name="流程圖: 準備作業 5"/>
          <p:cNvSpPr/>
          <p:nvPr/>
        </p:nvSpPr>
        <p:spPr>
          <a:xfrm>
            <a:off x="333632" y="4312506"/>
            <a:ext cx="2285999" cy="926757"/>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a:latin typeface="微軟正黑體" pitchFamily="34" charset="-120"/>
                <a:ea typeface="微軟正黑體" pitchFamily="34" charset="-120"/>
              </a:rPr>
              <a:t>須校方統一送件者</a:t>
            </a:r>
          </a:p>
        </p:txBody>
      </p:sp>
      <p:sp>
        <p:nvSpPr>
          <p:cNvPr id="18" name="流程圖: 準備作業 17"/>
          <p:cNvSpPr/>
          <p:nvPr/>
        </p:nvSpPr>
        <p:spPr>
          <a:xfrm>
            <a:off x="333631" y="5481415"/>
            <a:ext cx="2285999" cy="926757"/>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a:latin typeface="微軟正黑體" pitchFamily="34" charset="-120"/>
                <a:ea typeface="微軟正黑體" pitchFamily="34" charset="-120"/>
              </a:rPr>
              <a:t>不須校方統一送件者</a:t>
            </a:r>
          </a:p>
        </p:txBody>
      </p:sp>
      <p:graphicFrame>
        <p:nvGraphicFramePr>
          <p:cNvPr id="20" name="資料庫圖表 19"/>
          <p:cNvGraphicFramePr/>
          <p:nvPr>
            <p:extLst/>
          </p:nvPr>
        </p:nvGraphicFramePr>
        <p:xfrm>
          <a:off x="2330611" y="5428734"/>
          <a:ext cx="6084340" cy="10379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資料庫圖表 23"/>
          <p:cNvGraphicFramePr/>
          <p:nvPr>
            <p:extLst/>
          </p:nvPr>
        </p:nvGraphicFramePr>
        <p:xfrm>
          <a:off x="7009522" y="5419630"/>
          <a:ext cx="4008608" cy="10503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25999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(6/6)</a:t>
            </a:r>
            <a:endParaRPr lang="zh-TW" altLang="en-US" dirty="0"/>
          </a:p>
        </p:txBody>
      </p:sp>
      <p:sp>
        <p:nvSpPr>
          <p:cNvPr id="4" name="圓角矩形 3"/>
          <p:cNvSpPr/>
          <p:nvPr/>
        </p:nvSpPr>
        <p:spPr>
          <a:xfrm>
            <a:off x="333631" y="1348637"/>
            <a:ext cx="4188942"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國科會以外政府機關計畫</a:t>
            </a:r>
          </a:p>
        </p:txBody>
      </p:sp>
      <p:sp>
        <p:nvSpPr>
          <p:cNvPr id="21" name="圓角矩形 20"/>
          <p:cNvSpPr/>
          <p:nvPr/>
        </p:nvSpPr>
        <p:spPr>
          <a:xfrm>
            <a:off x="333632" y="250842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投標需要本校立案證明</a:t>
            </a:r>
          </a:p>
        </p:txBody>
      </p:sp>
      <p:sp>
        <p:nvSpPr>
          <p:cNvPr id="22" name="矩形 21"/>
          <p:cNvSpPr/>
          <p:nvPr/>
        </p:nvSpPr>
        <p:spPr>
          <a:xfrm>
            <a:off x="3172682" y="2531244"/>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申請本校立案證明請至</a:t>
            </a:r>
            <a:r>
              <a:rPr lang="zh-TW" altLang="en-US" b="1" dirty="0">
                <a:solidFill>
                  <a:srgbClr val="7030A0"/>
                </a:solidFill>
                <a:latin typeface="微軟正黑體" pitchFamily="34" charset="-120"/>
                <a:ea typeface="微軟正黑體" pitchFamily="34" charset="-120"/>
              </a:rPr>
              <a:t>教務處網頁</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註冊組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各項申請</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立案證明 </a:t>
            </a:r>
            <a:r>
              <a:rPr lang="en-US" altLang="zh-TW" b="1" dirty="0">
                <a:solidFill>
                  <a:srgbClr val="7030A0"/>
                </a:solidFill>
                <a:latin typeface="微軟正黑體" pitchFamily="34" charset="-120"/>
                <a:ea typeface="微軟正黑體" pitchFamily="34" charset="-120"/>
                <a:hlinkClick r:id="rId2"/>
              </a:rPr>
              <a:t>https://www.aa.ntnu.edu.tw/zh_tw/Registry/Application/filingcase</a:t>
            </a:r>
            <a:r>
              <a:rPr lang="en-US" altLang="zh-TW" b="1" dirty="0">
                <a:solidFill>
                  <a:srgbClr val="7030A0"/>
                </a:solidFill>
                <a:latin typeface="微軟正黑體" pitchFamily="34" charset="-120"/>
                <a:ea typeface="微軟正黑體" pitchFamily="34" charset="-120"/>
              </a:rPr>
              <a:t> </a:t>
            </a:r>
            <a:endParaRPr lang="zh-TW" altLang="en-US" b="1" dirty="0">
              <a:solidFill>
                <a:srgbClr val="7030A0"/>
              </a:solidFill>
              <a:latin typeface="微軟正黑體" pitchFamily="34" charset="-120"/>
              <a:ea typeface="微軟正黑體" pitchFamily="34" charset="-120"/>
            </a:endParaRPr>
          </a:p>
        </p:txBody>
      </p:sp>
      <p:sp>
        <p:nvSpPr>
          <p:cNvPr id="23" name="圓角矩形 22"/>
          <p:cNvSpPr/>
          <p:nvPr/>
        </p:nvSpPr>
        <p:spPr>
          <a:xfrm>
            <a:off x="339810" y="3352800"/>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投標需要免稅證明</a:t>
            </a:r>
          </a:p>
        </p:txBody>
      </p:sp>
      <p:sp>
        <p:nvSpPr>
          <p:cNvPr id="5" name="矩形 4"/>
          <p:cNvSpPr/>
          <p:nvPr/>
        </p:nvSpPr>
        <p:spPr>
          <a:xfrm>
            <a:off x="3172682" y="3415949"/>
            <a:ext cx="5919249" cy="646331"/>
          </a:xfrm>
          <a:prstGeom prst="rect">
            <a:avLst/>
          </a:prstGeom>
        </p:spPr>
        <p:txBody>
          <a:bodyPr wrap="none">
            <a:spAutoFit/>
          </a:bodyPr>
          <a:lstStyle/>
          <a:p>
            <a:r>
              <a:rPr lang="zh-TW" altLang="zh-TW" b="1" dirty="0">
                <a:latin typeface="微軟正黑體" pitchFamily="34" charset="-120"/>
                <a:ea typeface="微軟正黑體" pitchFamily="34" charset="-120"/>
              </a:rPr>
              <a:t>免稅證明與第一類票據信用資料查詢</a:t>
            </a:r>
            <a:r>
              <a:rPr lang="zh-TW" altLang="en-US" b="1" dirty="0">
                <a:latin typeface="微軟正黑體" pitchFamily="34" charset="-120"/>
                <a:ea typeface="微軟正黑體" pitchFamily="34" charset="-120"/>
              </a:rPr>
              <a:t>請洽總務處出納組</a:t>
            </a:r>
            <a:endParaRPr lang="en-US" altLang="zh-TW" b="1" dirty="0">
              <a:latin typeface="微軟正黑體" pitchFamily="34" charset="-120"/>
              <a:ea typeface="微軟正黑體" pitchFamily="34" charset="-120"/>
            </a:endParaRPr>
          </a:p>
          <a:p>
            <a:r>
              <a:rPr lang="en-US" altLang="zh-TW" b="1" dirty="0">
                <a:solidFill>
                  <a:srgbClr val="7030A0"/>
                </a:solidFill>
                <a:latin typeface="微軟正黑體" pitchFamily="34" charset="-120"/>
                <a:ea typeface="微軟正黑體" pitchFamily="34" charset="-120"/>
                <a:hlinkClick r:id="rId3"/>
              </a:rPr>
              <a:t>http://www.ga.ntnu.edu.tw/cas/index.aspx</a:t>
            </a:r>
            <a:r>
              <a:rPr lang="zh-TW" altLang="en-US" b="1" dirty="0">
                <a:solidFill>
                  <a:srgbClr val="7030A0"/>
                </a:solidFill>
                <a:latin typeface="微軟正黑體" pitchFamily="34" charset="-120"/>
                <a:ea typeface="微軟正黑體" pitchFamily="34" charset="-120"/>
              </a:rPr>
              <a:t> 表格下載</a:t>
            </a:r>
          </a:p>
        </p:txBody>
      </p:sp>
      <p:sp>
        <p:nvSpPr>
          <p:cNvPr id="25" name="圓角矩形 24"/>
          <p:cNvSpPr/>
          <p:nvPr/>
        </p:nvSpPr>
        <p:spPr>
          <a:xfrm>
            <a:off x="333631" y="4230130"/>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solidFill>
                  <a:schemeClr val="bg1"/>
                </a:solidFill>
                <a:latin typeface="微軟正黑體" pitchFamily="34" charset="-120"/>
                <a:ea typeface="微軟正黑體" pitchFamily="34" charset="-120"/>
              </a:rPr>
              <a:t>政府單位行政管理費</a:t>
            </a:r>
            <a:endParaRPr lang="en-US" altLang="zh-TW" b="1" dirty="0">
              <a:solidFill>
                <a:schemeClr val="bg1"/>
              </a:solidFill>
              <a:latin typeface="微軟正黑體" pitchFamily="34" charset="-120"/>
              <a:ea typeface="微軟正黑體" pitchFamily="34" charset="-120"/>
            </a:endParaRPr>
          </a:p>
          <a:p>
            <a:pPr algn="ctr"/>
            <a:r>
              <a:rPr lang="zh-TW" altLang="en-US" b="1" dirty="0">
                <a:solidFill>
                  <a:schemeClr val="bg1"/>
                </a:solidFill>
                <a:latin typeface="微軟正黑體" pitchFamily="34" charset="-120"/>
                <a:ea typeface="微軟正黑體" pitchFamily="34" charset="-120"/>
              </a:rPr>
              <a:t>補足方式申請表</a:t>
            </a:r>
          </a:p>
        </p:txBody>
      </p:sp>
      <p:sp>
        <p:nvSpPr>
          <p:cNvPr id="26" name="矩形 25"/>
          <p:cNvSpPr/>
          <p:nvPr/>
        </p:nvSpPr>
        <p:spPr>
          <a:xfrm>
            <a:off x="3172682" y="4252953"/>
            <a:ext cx="6955750" cy="646331"/>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研究推動組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其他政府機關</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行政管理費補足方式申請表</a:t>
            </a:r>
            <a:endParaRPr lang="en-US" altLang="zh-TW" b="1" dirty="0">
              <a:solidFill>
                <a:srgbClr val="7030A0"/>
              </a:solidFill>
              <a:latin typeface="微軟正黑體" pitchFamily="34" charset="-120"/>
              <a:ea typeface="微軟正黑體" pitchFamily="34" charset="-120"/>
            </a:endParaRPr>
          </a:p>
          <a:p>
            <a:r>
              <a:rPr lang="en-US" altLang="zh-TW" b="1" dirty="0">
                <a:solidFill>
                  <a:srgbClr val="0070C0"/>
                </a:solidFill>
                <a:latin typeface="微軟正黑體" pitchFamily="34" charset="-120"/>
                <a:ea typeface="微軟正黑體" pitchFamily="34" charset="-120"/>
                <a:hlinkClick r:id="rId4">
                  <a:extLst>
                    <a:ext uri="{A12FA001-AC4F-418D-AE19-62706E023703}">
                      <ahyp:hlinkClr xmlns:ahyp="http://schemas.microsoft.com/office/drawing/2018/hyperlinkcolor" val="tx"/>
                    </a:ext>
                  </a:extLst>
                </a:hlinkClick>
              </a:rPr>
              <a:t>https://www.acad.ntnu.edu.tw/zh_tw/drc/3page2</a:t>
            </a:r>
            <a:endParaRPr lang="en-US" altLang="zh-TW" b="1" dirty="0">
              <a:solidFill>
                <a:srgbClr val="0070C0"/>
              </a:solidFill>
              <a:latin typeface="微軟正黑體" pitchFamily="34" charset="-120"/>
              <a:ea typeface="微軟正黑體" pitchFamily="34" charset="-120"/>
            </a:endParaRPr>
          </a:p>
        </p:txBody>
      </p:sp>
      <p:sp>
        <p:nvSpPr>
          <p:cNvPr id="27" name="圓角矩形 26"/>
          <p:cNvSpPr/>
          <p:nvPr/>
        </p:nvSpPr>
        <p:spPr>
          <a:xfrm>
            <a:off x="339809" y="5095104"/>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作業流程</a:t>
            </a:r>
            <a:endParaRPr lang="en-US" altLang="zh-TW" b="1" dirty="0">
              <a:latin typeface="微軟正黑體" pitchFamily="34" charset="-120"/>
              <a:ea typeface="微軟正黑體" pitchFamily="34" charset="-120"/>
            </a:endParaRPr>
          </a:p>
          <a:p>
            <a:pPr algn="ct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含公文分層負責表</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28" name="矩形 27"/>
          <p:cNvSpPr/>
          <p:nvPr/>
        </p:nvSpPr>
        <p:spPr>
          <a:xfrm>
            <a:off x="3172682" y="5256427"/>
            <a:ext cx="6135013" cy="369332"/>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研究推動組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其他政府機關</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相關資料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作業流程</a:t>
            </a:r>
          </a:p>
        </p:txBody>
      </p:sp>
    </p:spTree>
    <p:extLst>
      <p:ext uri="{BB962C8B-B14F-4D97-AF65-F5344CB8AC3E}">
        <p14:creationId xmlns:p14="http://schemas.microsoft.com/office/powerpoint/2010/main" val="365083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(1/5)</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sz="3200" b="1" kern="100" dirty="0">
                <a:effectLst/>
                <a:ea typeface="微軟正黑體"/>
                <a:cs typeface="Times New Roman"/>
              </a:rPr>
              <a:t>隨到</a:t>
            </a:r>
            <a:endParaRPr lang="zh-TW" kern="100" dirty="0">
              <a:effectLst/>
              <a:ea typeface="新細明體"/>
              <a:cs typeface="Times New Roman"/>
            </a:endParaRPr>
          </a:p>
          <a:p>
            <a:pPr algn="ctr">
              <a:spcAft>
                <a:spcPts val="0"/>
              </a:spcAft>
            </a:pPr>
            <a:r>
              <a:rPr lang="zh-TW" sz="3200" b="1" kern="100" dirty="0">
                <a:effectLst/>
                <a:ea typeface="微軟正黑體"/>
                <a:cs typeface="Times New Roman"/>
              </a:rPr>
              <a:t>隨審</a:t>
            </a:r>
            <a:endParaRPr lang="zh-TW" kern="100" dirty="0">
              <a:effectLst/>
              <a:ea typeface="新細明體"/>
              <a:cs typeface="Times New Roman"/>
            </a:endParaRPr>
          </a:p>
        </p:txBody>
      </p:sp>
      <p:sp>
        <p:nvSpPr>
          <p:cNvPr id="5" name="矩形 4"/>
          <p:cNvSpPr/>
          <p:nvPr/>
        </p:nvSpPr>
        <p:spPr>
          <a:xfrm>
            <a:off x="4725536" y="6351842"/>
            <a:ext cx="5255709" cy="369332"/>
          </a:xfrm>
          <a:prstGeom prst="rect">
            <a:avLst/>
          </a:prstGeom>
        </p:spPr>
        <p:txBody>
          <a:bodyPr wrap="square">
            <a:spAutoFit/>
          </a:bodyPr>
          <a:lstStyle/>
          <a:p>
            <a:r>
              <a:rPr lang="zh-TW" altLang="zh-TW" dirty="0"/>
              <a:t> </a:t>
            </a:r>
            <a:r>
              <a:rPr lang="en-US" altLang="zh-TW" dirty="0">
                <a:solidFill>
                  <a:schemeClr val="accent2">
                    <a:lumMod val="75000"/>
                  </a:schemeClr>
                </a:solidFill>
              </a:rPr>
              <a:t>*</a:t>
            </a:r>
            <a:r>
              <a:rPr lang="zh-TW" altLang="zh-TW" b="1" dirty="0">
                <a:solidFill>
                  <a:schemeClr val="accent2">
                    <a:lumMod val="75000"/>
                  </a:schemeClr>
                </a:solidFill>
              </a:rPr>
              <a:t>研討會補助須於會議舉行日五星期前提出申請</a:t>
            </a:r>
            <a:endParaRPr lang="zh-TW" altLang="en-US" dirty="0">
              <a:solidFill>
                <a:schemeClr val="accent2">
                  <a:lumMod val="75000"/>
                </a:schemeClr>
              </a:solidFill>
            </a:endParaRPr>
          </a:p>
        </p:txBody>
      </p:sp>
      <p:sp>
        <p:nvSpPr>
          <p:cNvPr id="7" name="向右箭號 6"/>
          <p:cNvSpPr/>
          <p:nvPr/>
        </p:nvSpPr>
        <p:spPr>
          <a:xfrm>
            <a:off x="2397208" y="1388042"/>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籌組團隊</a:t>
            </a:r>
          </a:p>
        </p:txBody>
      </p:sp>
      <p:sp>
        <p:nvSpPr>
          <p:cNvPr id="9" name="矩形 8"/>
          <p:cNvSpPr/>
          <p:nvPr/>
        </p:nvSpPr>
        <p:spPr>
          <a:xfrm>
            <a:off x="4725537" y="1545425"/>
            <a:ext cx="4493538" cy="461665"/>
          </a:xfrm>
          <a:prstGeom prst="rect">
            <a:avLst/>
          </a:prstGeom>
        </p:spPr>
        <p:txBody>
          <a:bodyPr wrap="none">
            <a:spAutoFit/>
          </a:bodyPr>
          <a:lstStyle/>
          <a:p>
            <a:pPr algn="just">
              <a:lnSpc>
                <a:spcPct val="100000"/>
              </a:lnSpc>
              <a:spcAft>
                <a:spcPts val="0"/>
              </a:spcAft>
            </a:pPr>
            <a:r>
              <a:rPr lang="zh-TW" altLang="zh-TW" sz="2400" b="1" kern="100" dirty="0">
                <a:latin typeface="微軟正黑體" pitchFamily="34" charset="-120"/>
                <a:ea typeface="微軟正黑體" pitchFamily="34" charset="-120"/>
              </a:rPr>
              <a:t>推動教研人員籌組跨域團隊補助</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4" name="向右箭號 23"/>
          <p:cNvSpPr/>
          <p:nvPr/>
        </p:nvSpPr>
        <p:spPr>
          <a:xfrm>
            <a:off x="2397211" y="2411468"/>
            <a:ext cx="2133598"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論文編修</a:t>
            </a:r>
          </a:p>
        </p:txBody>
      </p:sp>
      <p:sp>
        <p:nvSpPr>
          <p:cNvPr id="10" name="矩形 9"/>
          <p:cNvSpPr/>
          <p:nvPr/>
        </p:nvSpPr>
        <p:spPr>
          <a:xfrm>
            <a:off x="4725537" y="2568851"/>
            <a:ext cx="3262432" cy="461665"/>
          </a:xfrm>
          <a:prstGeom prst="rect">
            <a:avLst/>
          </a:prstGeom>
        </p:spPr>
        <p:txBody>
          <a:bodyPr wrap="none">
            <a:spAutoFit/>
          </a:bodyPr>
          <a:lstStyle/>
          <a:p>
            <a:pPr algn="just">
              <a:lnSpc>
                <a:spcPct val="100000"/>
              </a:lnSpc>
              <a:spcAft>
                <a:spcPts val="0"/>
              </a:spcAft>
            </a:pPr>
            <a:r>
              <a:rPr lang="zh-TW" altLang="zh-TW" sz="2400" b="1" kern="100" dirty="0">
                <a:latin typeface="微軟正黑體" pitchFamily="34" charset="-120"/>
                <a:ea typeface="微軟正黑體" pitchFamily="34" charset="-120"/>
              </a:rPr>
              <a:t>英文論文編修服務補助</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5" name="向右箭號 24"/>
          <p:cNvSpPr/>
          <p:nvPr/>
        </p:nvSpPr>
        <p:spPr>
          <a:xfrm>
            <a:off x="2413678" y="3492952"/>
            <a:ext cx="2133595"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論文刊登費</a:t>
            </a:r>
          </a:p>
        </p:txBody>
      </p:sp>
      <p:sp>
        <p:nvSpPr>
          <p:cNvPr id="12" name="矩形 11"/>
          <p:cNvSpPr/>
          <p:nvPr/>
        </p:nvSpPr>
        <p:spPr>
          <a:xfrm>
            <a:off x="4725536" y="3650335"/>
            <a:ext cx="3877985" cy="461665"/>
          </a:xfrm>
          <a:prstGeom prst="rect">
            <a:avLst/>
          </a:prstGeom>
        </p:spPr>
        <p:txBody>
          <a:bodyPr wrap="none">
            <a:spAutoFit/>
          </a:bodyPr>
          <a:lstStyle/>
          <a:p>
            <a:pPr algn="just">
              <a:lnSpc>
                <a:spcPct val="100000"/>
              </a:lnSpc>
              <a:spcAft>
                <a:spcPts val="0"/>
              </a:spcAft>
            </a:pPr>
            <a:r>
              <a:rPr lang="zh-TW" altLang="en-US" sz="2400" b="1" kern="100" dirty="0">
                <a:solidFill>
                  <a:schemeClr val="dk1"/>
                </a:solidFill>
                <a:latin typeface="微軟正黑體" pitchFamily="34" charset="-120"/>
                <a:ea typeface="微軟正黑體" pitchFamily="34" charset="-120"/>
              </a:rPr>
              <a:t>原創性學術論文刊登費補助</a:t>
            </a:r>
            <a:endParaRPr lang="zh-TW" altLang="zh-TW" sz="2400" b="1" kern="100" dirty="0">
              <a:solidFill>
                <a:schemeClr val="dk1"/>
              </a:solidFill>
              <a:latin typeface="微軟正黑體" pitchFamily="34" charset="-120"/>
              <a:ea typeface="微軟正黑體" pitchFamily="34" charset="-120"/>
            </a:endParaRPr>
          </a:p>
        </p:txBody>
      </p:sp>
      <p:sp>
        <p:nvSpPr>
          <p:cNvPr id="26" name="向右箭號 25"/>
          <p:cNvSpPr/>
          <p:nvPr/>
        </p:nvSpPr>
        <p:spPr>
          <a:xfrm>
            <a:off x="2413678" y="4495209"/>
            <a:ext cx="2133593"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出席國際會議</a:t>
            </a:r>
          </a:p>
        </p:txBody>
      </p:sp>
      <p:sp>
        <p:nvSpPr>
          <p:cNvPr id="13" name="矩形 12"/>
          <p:cNvSpPr/>
          <p:nvPr/>
        </p:nvSpPr>
        <p:spPr>
          <a:xfrm>
            <a:off x="4725537" y="4725484"/>
            <a:ext cx="7096897" cy="400110"/>
          </a:xfrm>
          <a:prstGeom prst="rect">
            <a:avLst/>
          </a:prstGeom>
        </p:spPr>
        <p:txBody>
          <a:bodyPr wrap="square">
            <a:spAutoFit/>
          </a:bodyPr>
          <a:lstStyle/>
          <a:p>
            <a:pPr algn="just">
              <a:lnSpc>
                <a:spcPct val="100000"/>
              </a:lnSpc>
              <a:spcAft>
                <a:spcPts val="0"/>
              </a:spcAft>
            </a:pPr>
            <a:r>
              <a:rPr lang="en-US" altLang="zh-TW" b="1" kern="100" dirty="0">
                <a:latin typeface="微軟正黑體" pitchFamily="34" charset="-120"/>
                <a:ea typeface="微軟正黑體" pitchFamily="34" charset="-120"/>
              </a:rPr>
              <a:t>*</a:t>
            </a:r>
            <a:r>
              <a:rPr lang="zh-TW" altLang="en-US" sz="2000" b="1" kern="100" dirty="0">
                <a:latin typeface="微軟正黑體" pitchFamily="34" charset="-120"/>
                <a:ea typeface="微軟正黑體" pitchFamily="34" charset="-120"/>
              </a:rPr>
              <a:t>補助教研人員出國參加國際</a:t>
            </a:r>
            <a:r>
              <a:rPr lang="zh-TW" altLang="en-US" sz="2000" b="1" u="sng" kern="100" dirty="0">
                <a:latin typeface="微軟正黑體" pitchFamily="34" charset="-120"/>
                <a:ea typeface="微軟正黑體" pitchFamily="34" charset="-120"/>
              </a:rPr>
              <a:t>指標性</a:t>
            </a:r>
            <a:r>
              <a:rPr lang="zh-TW" altLang="en-US" sz="2000" b="1" kern="100" dirty="0">
                <a:latin typeface="微軟正黑體" pitchFamily="34" charset="-120"/>
                <a:ea typeface="微軟正黑體" pitchFamily="34" charset="-120"/>
              </a:rPr>
              <a:t>研討會</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16" name="矩形 15"/>
          <p:cNvSpPr/>
          <p:nvPr/>
        </p:nvSpPr>
        <p:spPr>
          <a:xfrm>
            <a:off x="4725537" y="5175299"/>
            <a:ext cx="4919937" cy="400110"/>
          </a:xfrm>
          <a:prstGeom prst="rect">
            <a:avLst/>
          </a:prstGeom>
        </p:spPr>
        <p:txBody>
          <a:bodyPr wrap="none">
            <a:spAutoFit/>
          </a:bodyPr>
          <a:lstStyle/>
          <a:p>
            <a:pPr algn="just">
              <a:lnSpc>
                <a:spcPct val="100000"/>
              </a:lnSpc>
              <a:spcAft>
                <a:spcPts val="0"/>
              </a:spcAft>
            </a:pPr>
            <a:r>
              <a:rPr lang="zh-TW" altLang="en-US" sz="2000" b="1" kern="100" dirty="0">
                <a:latin typeface="微軟正黑體" pitchFamily="34" charset="-120"/>
                <a:ea typeface="微軟正黑體" pitchFamily="34" charset="-120"/>
              </a:rPr>
              <a:t>*</a:t>
            </a:r>
            <a:r>
              <a:rPr lang="zh-TW" altLang="en-US" sz="2000" b="1" u="sng" kern="100" dirty="0">
                <a:latin typeface="微軟正黑體" pitchFamily="34" charset="-120"/>
                <a:ea typeface="微軟正黑體" pitchFamily="34" charset="-120"/>
              </a:rPr>
              <a:t>博士班研究生</a:t>
            </a:r>
            <a:r>
              <a:rPr lang="zh-TW" altLang="en-US" sz="2000" b="1" kern="100" dirty="0">
                <a:latin typeface="微軟正黑體" pitchFamily="34" charset="-120"/>
                <a:ea typeface="微軟正黑體" pitchFamily="34" charset="-120"/>
              </a:rPr>
              <a:t>出席國際會議發表論文補助</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27" name="向右箭號 26"/>
          <p:cNvSpPr/>
          <p:nvPr/>
        </p:nvSpPr>
        <p:spPr>
          <a:xfrm>
            <a:off x="2364247" y="5575409"/>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舉辦國際研討會</a:t>
            </a:r>
          </a:p>
        </p:txBody>
      </p:sp>
      <p:sp>
        <p:nvSpPr>
          <p:cNvPr id="18" name="矩形 17"/>
          <p:cNvSpPr/>
          <p:nvPr/>
        </p:nvSpPr>
        <p:spPr>
          <a:xfrm>
            <a:off x="4725537" y="5732792"/>
            <a:ext cx="4778872" cy="461665"/>
          </a:xfrm>
          <a:prstGeom prst="rect">
            <a:avLst/>
          </a:prstGeom>
        </p:spPr>
        <p:txBody>
          <a:bodyPr wrap="none">
            <a:spAutoFit/>
          </a:bodyPr>
          <a:lstStyle/>
          <a:p>
            <a:pPr algn="just">
              <a:lnSpc>
                <a:spcPct val="100000"/>
              </a:lnSpc>
              <a:spcAft>
                <a:spcPts val="0"/>
              </a:spcAft>
            </a:pPr>
            <a:r>
              <a:rPr lang="zh-TW" altLang="en-US" sz="2400" b="1" kern="100" dirty="0">
                <a:latin typeface="微軟正黑體" pitchFamily="34" charset="-120"/>
                <a:ea typeface="微軟正黑體" pitchFamily="34" charset="-120"/>
              </a:rPr>
              <a:t>*</a:t>
            </a:r>
            <a:r>
              <a:rPr lang="zh-TW" altLang="zh-TW" sz="2400" b="1" kern="100" dirty="0">
                <a:latin typeface="微軟正黑體" pitchFamily="34" charset="-120"/>
                <a:ea typeface="微軟正黑體" pitchFamily="34" charset="-120"/>
              </a:rPr>
              <a:t>補助舉辦國際</a:t>
            </a:r>
            <a:r>
              <a:rPr lang="zh-TW" altLang="zh-TW" sz="2400" b="1" u="sng" kern="100" dirty="0">
                <a:latin typeface="微軟正黑體" pitchFamily="34" charset="-120"/>
                <a:ea typeface="微軟正黑體" pitchFamily="34" charset="-120"/>
              </a:rPr>
              <a:t>指標性</a:t>
            </a:r>
            <a:r>
              <a:rPr lang="zh-TW" altLang="zh-TW" sz="2400" b="1" kern="100" dirty="0">
                <a:latin typeface="微軟正黑體" pitchFamily="34" charset="-120"/>
                <a:ea typeface="微軟正黑體" pitchFamily="34" charset="-120"/>
              </a:rPr>
              <a:t>學術研討會</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8" name="矩形 27"/>
          <p:cNvSpPr/>
          <p:nvPr/>
        </p:nvSpPr>
        <p:spPr>
          <a:xfrm>
            <a:off x="4725536" y="4295154"/>
            <a:ext cx="7096897" cy="400110"/>
          </a:xfrm>
          <a:prstGeom prst="rect">
            <a:avLst/>
          </a:prstGeom>
        </p:spPr>
        <p:txBody>
          <a:bodyPr wrap="square">
            <a:spAutoFit/>
          </a:bodyPr>
          <a:lstStyle/>
          <a:p>
            <a:pPr algn="just">
              <a:lnSpc>
                <a:spcPct val="100000"/>
              </a:lnSpc>
              <a:spcAft>
                <a:spcPts val="0"/>
              </a:spcAft>
            </a:pPr>
            <a:r>
              <a:rPr lang="zh-TW" altLang="en-US" sz="2000" b="1" kern="100" dirty="0">
                <a:latin typeface="微軟正黑體" pitchFamily="34" charset="-120"/>
                <a:ea typeface="微軟正黑體" pitchFamily="34" charset="-120"/>
              </a:rPr>
              <a:t>*</a:t>
            </a:r>
            <a:r>
              <a:rPr lang="zh-TW" altLang="en-US" sz="2000" b="1" u="sng" kern="100" dirty="0">
                <a:latin typeface="微軟正黑體" pitchFamily="34" charset="-120"/>
                <a:ea typeface="微軟正黑體" pitchFamily="34" charset="-120"/>
              </a:rPr>
              <a:t>新進</a:t>
            </a:r>
            <a:r>
              <a:rPr lang="zh-TW" altLang="en-US" sz="2000" b="1" kern="100" dirty="0">
                <a:latin typeface="微軟正黑體" pitchFamily="34" charset="-120"/>
                <a:ea typeface="微軟正黑體" pitchFamily="34" charset="-120"/>
              </a:rPr>
              <a:t>教研人員出國參加國際學術會議發表論文補助</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29" name="六角星形 28"/>
          <p:cNvSpPr/>
          <p:nvPr/>
        </p:nvSpPr>
        <p:spPr>
          <a:xfrm>
            <a:off x="10602098" y="4112000"/>
            <a:ext cx="914400" cy="6555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C00000"/>
                </a:solidFill>
                <a:latin typeface="微軟正黑體" pitchFamily="34" charset="-120"/>
                <a:ea typeface="微軟正黑體" pitchFamily="34" charset="-120"/>
              </a:rPr>
              <a:t>新進</a:t>
            </a:r>
          </a:p>
        </p:txBody>
      </p:sp>
    </p:spTree>
    <p:extLst>
      <p:ext uri="{BB962C8B-B14F-4D97-AF65-F5344CB8AC3E}">
        <p14:creationId xmlns:p14="http://schemas.microsoft.com/office/powerpoint/2010/main" val="205480376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3096</TotalTime>
  <Words>1765</Words>
  <Application>Microsoft Office PowerPoint</Application>
  <PresentationFormat>寬螢幕</PresentationFormat>
  <Paragraphs>208</Paragraphs>
  <Slides>13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13</vt:i4>
      </vt:variant>
    </vt:vector>
  </HeadingPairs>
  <TitlesOfParts>
    <vt:vector size="20" baseType="lpstr">
      <vt:lpstr>微軟正黑體</vt:lpstr>
      <vt:lpstr>新細明體</vt:lpstr>
      <vt:lpstr>Arial</vt:lpstr>
      <vt:lpstr>Calibri</vt:lpstr>
      <vt:lpstr>Calibri Light</vt:lpstr>
      <vt:lpstr>Times New Roman</vt:lpstr>
      <vt:lpstr>Office 佈景主題</vt:lpstr>
      <vt:lpstr>學校之研究發展 研發處業務介紹</vt:lpstr>
      <vt:lpstr>研究推動組主要業務項目</vt:lpstr>
      <vt:lpstr>研究計畫申請(1/6)</vt:lpstr>
      <vt:lpstr>研究計畫申請(2/6)</vt:lpstr>
      <vt:lpstr>研究計畫申請(3/6)</vt:lpstr>
      <vt:lpstr>研究計畫申請(4/6)</vt:lpstr>
      <vt:lpstr>研究計畫申請(5/6)</vt:lpstr>
      <vt:lpstr>研究計畫申請(6/6)</vt:lpstr>
      <vt:lpstr>校內獎補助(1/5)</vt:lpstr>
      <vt:lpstr>校內獎補助(2/5)</vt:lpstr>
      <vt:lpstr>校內獎補助(3/5)</vt:lpstr>
      <vt:lpstr>校內獎補助(4/5)</vt:lpstr>
      <vt:lpstr>校內獎補助(5/5)</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EMMA</dc:creator>
  <cp:lastModifiedBy>user</cp:lastModifiedBy>
  <cp:revision>188</cp:revision>
  <cp:lastPrinted>2019-11-22T01:12:57Z</cp:lastPrinted>
  <dcterms:created xsi:type="dcterms:W3CDTF">2019-10-09T03:08:26Z</dcterms:created>
  <dcterms:modified xsi:type="dcterms:W3CDTF">2024-07-16T06:49:32Z</dcterms:modified>
</cp:coreProperties>
</file>